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sldIdLst>
    <p:sldId id="268" r:id="rId5"/>
    <p:sldId id="327" r:id="rId6"/>
    <p:sldId id="328" r:id="rId7"/>
    <p:sldId id="329" r:id="rId8"/>
    <p:sldId id="355" r:id="rId9"/>
    <p:sldId id="356" r:id="rId10"/>
    <p:sldId id="357" r:id="rId11"/>
    <p:sldId id="398" r:id="rId12"/>
    <p:sldId id="359" r:id="rId13"/>
    <p:sldId id="360" r:id="rId14"/>
    <p:sldId id="397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403" r:id="rId30"/>
    <p:sldId id="375" r:id="rId31"/>
    <p:sldId id="376" r:id="rId32"/>
    <p:sldId id="377" r:id="rId33"/>
    <p:sldId id="399" r:id="rId34"/>
    <p:sldId id="378" r:id="rId35"/>
    <p:sldId id="379" r:id="rId36"/>
    <p:sldId id="380" r:id="rId37"/>
    <p:sldId id="381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1" r:id="rId46"/>
    <p:sldId id="392" r:id="rId47"/>
    <p:sldId id="393" r:id="rId48"/>
    <p:sldId id="394" r:id="rId49"/>
    <p:sldId id="395" r:id="rId50"/>
    <p:sldId id="400" r:id="rId51"/>
    <p:sldId id="401" r:id="rId52"/>
    <p:sldId id="402" r:id="rId53"/>
    <p:sldId id="396" r:id="rId5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69" autoAdjust="0"/>
    <p:restoredTop sz="86438" autoAdjust="0"/>
  </p:normalViewPr>
  <p:slideViewPr>
    <p:cSldViewPr snapToGrid="0" snapToObjects="1">
      <p:cViewPr varScale="1">
        <p:scale>
          <a:sx n="99" d="100"/>
          <a:sy n="99" d="100"/>
        </p:scale>
        <p:origin x="691" y="77"/>
      </p:cViewPr>
      <p:guideLst>
        <p:guide orient="horz" pos="2120"/>
        <p:guide pos="2864"/>
      </p:guideLst>
    </p:cSldViewPr>
  </p:slideViewPr>
  <p:outlineViewPr>
    <p:cViewPr>
      <p:scale>
        <a:sx n="33" d="100"/>
        <a:sy n="33" d="100"/>
      </p:scale>
      <p:origin x="19" y="3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1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3A5B0-6483-0841-82A2-D319311BC875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7F090-CE60-1E4F-BAC0-1E7F3CDCD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8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0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2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147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89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21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769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39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64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89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8902B-B43C-BC6F-B039-F16FBFB6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808985C6-10F2-5B14-8F28-CA10DE1DC9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34335262-27EE-F9A5-C65D-814470741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995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03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86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463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0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75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02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44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2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14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Network Layer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947A0-1BD0-4543-9E7F-2A2A032E19FE}" type="datetime1">
              <a:rPr lang="en-US" smtClean="0"/>
              <a:t>9/2/2025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z="900" dirty="0">
                <a:solidFill>
                  <a:srgbClr val="CE1126"/>
                </a:solidFill>
                <a:latin typeface="Arial"/>
                <a:cs typeface="Arial"/>
              </a:rPr>
              <a:t>‹#›</a:t>
            </a:fld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348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Network Layer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A6CFD-015D-40FF-98FB-E31F411C6B2A}" type="datetime1">
              <a:rPr lang="en-US" smtClean="0"/>
              <a:t>9/2/2025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z="900" dirty="0">
                <a:solidFill>
                  <a:srgbClr val="CE1126"/>
                </a:solidFill>
                <a:latin typeface="Arial"/>
                <a:cs typeface="Arial"/>
              </a:rPr>
              <a:t>‹#›</a:t>
            </a:fld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7943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6831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778BD2-7413-4A37-82C6-C02635D672FA}" type="datetime1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22-</a:t>
            </a:r>
            <a:fld id="{536BA651-DEDD-49B2-B4E1-EC0B1EF631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4046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33400" y="228600"/>
            <a:ext cx="7772400" cy="60198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9B9BC-8519-43F9-8EBB-C9A0ED140EBE}" type="datetime1">
              <a:rPr lang="en-US" smtClean="0"/>
              <a:t>9/2/2025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23-</a:t>
            </a:r>
            <a:fld id="{7964DFBF-26C9-4E74-8441-2F744334E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621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  <p:sldLayoutId id="2147483717" r:id="rId24"/>
    <p:sldLayoutId id="2147483719" r:id="rId25"/>
    <p:sldLayoutId id="2147483720" r:id="rId26"/>
    <p:sldLayoutId id="2147483721" r:id="rId27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COMP</a:t>
            </a:r>
            <a:r>
              <a:rPr lang="en-US" altLang="zh-CN" dirty="0">
                <a:latin typeface="Tw Cen MT" charset="0"/>
              </a:rPr>
              <a:t>9121</a:t>
            </a:r>
            <a:r>
              <a:rPr lang="en-US" dirty="0">
                <a:latin typeface="Tw Cen MT" charset="0"/>
              </a:rPr>
              <a:t>: Design of Networks and Distributed Systems</a:t>
            </a:r>
            <a:br>
              <a:rPr lang="en-US" dirty="0"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614057"/>
            <a:ext cx="4378679" cy="137463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dirty="0">
                <a:latin typeface="Tw Cen MT" charset="0"/>
              </a:rPr>
              <a:t>Week 5: </a:t>
            </a:r>
            <a:r>
              <a:rPr lang="en-US" altLang="zh-CN" dirty="0">
                <a:latin typeface="Tw Cen MT" charset="0"/>
              </a:rPr>
              <a:t>Network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Layer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2</a:t>
            </a: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Wei Bao</a:t>
            </a: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School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3738" y="650541"/>
            <a:ext cx="8536523" cy="369332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ea typeface="+mj-ea"/>
                <a:cs typeface="ＭＳ Ｐゴシック" charset="0"/>
              </a:rPr>
              <a:t>Dijkstra</a:t>
            </a:r>
            <a:r>
              <a:rPr lang="en-US" dirty="0">
                <a:ea typeface="+mj-ea"/>
                <a:cs typeface="ＭＳ Ｐゴシック" charset="0"/>
              </a:rPr>
              <a:t> Algorithm:  Finding shortest paths in order</a:t>
            </a:r>
          </a:p>
        </p:txBody>
      </p:sp>
      <p:grpSp>
        <p:nvGrpSpPr>
          <p:cNvPr id="26626" name="Group 1027"/>
          <p:cNvGrpSpPr>
            <a:grpSpLocks/>
          </p:cNvGrpSpPr>
          <p:nvPr/>
        </p:nvGrpSpPr>
        <p:grpSpPr bwMode="auto">
          <a:xfrm>
            <a:off x="803275" y="4808538"/>
            <a:ext cx="914400" cy="838200"/>
            <a:chOff x="576" y="2256"/>
            <a:chExt cx="576" cy="528"/>
          </a:xfrm>
        </p:grpSpPr>
        <p:sp>
          <p:nvSpPr>
            <p:cNvPr id="26669" name="Oval 1028"/>
            <p:cNvSpPr>
              <a:spLocks noChangeArrowheads="1"/>
            </p:cNvSpPr>
            <p:nvPr/>
          </p:nvSpPr>
          <p:spPr bwMode="auto">
            <a:xfrm>
              <a:off x="576" y="2256"/>
              <a:ext cx="576" cy="52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70" name="Text Box 1029"/>
            <p:cNvSpPr txBox="1">
              <a:spLocks noChangeArrowheads="1"/>
            </p:cNvSpPr>
            <p:nvPr/>
          </p:nvSpPr>
          <p:spPr bwMode="auto">
            <a:xfrm>
              <a:off x="720" y="2283"/>
              <a:ext cx="298" cy="404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s</a:t>
              </a:r>
            </a:p>
          </p:txBody>
        </p:sp>
      </p:grpSp>
      <p:grpSp>
        <p:nvGrpSpPr>
          <p:cNvPr id="26627" name="Group 1030"/>
          <p:cNvGrpSpPr>
            <a:grpSpLocks/>
          </p:cNvGrpSpPr>
          <p:nvPr/>
        </p:nvGrpSpPr>
        <p:grpSpPr bwMode="auto">
          <a:xfrm>
            <a:off x="2555875" y="3894138"/>
            <a:ext cx="914400" cy="838200"/>
            <a:chOff x="1920" y="2016"/>
            <a:chExt cx="576" cy="528"/>
          </a:xfrm>
        </p:grpSpPr>
        <p:sp>
          <p:nvSpPr>
            <p:cNvPr id="26667" name="Oval 1031"/>
            <p:cNvSpPr>
              <a:spLocks noChangeArrowheads="1"/>
            </p:cNvSpPr>
            <p:nvPr/>
          </p:nvSpPr>
          <p:spPr bwMode="auto">
            <a:xfrm>
              <a:off x="1920" y="201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8" name="Text Box 1032"/>
            <p:cNvSpPr txBox="1">
              <a:spLocks noChangeArrowheads="1"/>
            </p:cNvSpPr>
            <p:nvPr/>
          </p:nvSpPr>
          <p:spPr bwMode="auto">
            <a:xfrm>
              <a:off x="2054" y="204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w</a:t>
              </a:r>
            </a:p>
          </p:txBody>
        </p:sp>
      </p:grpSp>
      <p:sp>
        <p:nvSpPr>
          <p:cNvPr id="26628" name="Line 1033"/>
          <p:cNvSpPr>
            <a:spLocks noChangeShapeType="1"/>
          </p:cNvSpPr>
          <p:nvPr/>
        </p:nvSpPr>
        <p:spPr bwMode="auto">
          <a:xfrm>
            <a:off x="1717675" y="5341938"/>
            <a:ext cx="1447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6629" name="Group 1034"/>
          <p:cNvGrpSpPr>
            <a:grpSpLocks/>
          </p:cNvGrpSpPr>
          <p:nvPr/>
        </p:nvGrpSpPr>
        <p:grpSpPr bwMode="auto">
          <a:xfrm>
            <a:off x="3165475" y="5265738"/>
            <a:ext cx="914400" cy="838200"/>
            <a:chOff x="1968" y="3264"/>
            <a:chExt cx="576" cy="528"/>
          </a:xfrm>
        </p:grpSpPr>
        <p:sp>
          <p:nvSpPr>
            <p:cNvPr id="26665" name="Oval 1035"/>
            <p:cNvSpPr>
              <a:spLocks noChangeArrowheads="1"/>
            </p:cNvSpPr>
            <p:nvPr/>
          </p:nvSpPr>
          <p:spPr bwMode="auto">
            <a:xfrm>
              <a:off x="1968" y="3264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6" name="Text Box 1036"/>
            <p:cNvSpPr txBox="1">
              <a:spLocks noChangeArrowheads="1"/>
            </p:cNvSpPr>
            <p:nvPr/>
          </p:nvSpPr>
          <p:spPr bwMode="auto">
            <a:xfrm>
              <a:off x="2064" y="3291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w"</a:t>
              </a:r>
            </a:p>
          </p:txBody>
        </p:sp>
      </p:grpSp>
      <p:grpSp>
        <p:nvGrpSpPr>
          <p:cNvPr id="26630" name="Group 1037"/>
          <p:cNvGrpSpPr>
            <a:grpSpLocks/>
          </p:cNvGrpSpPr>
          <p:nvPr/>
        </p:nvGrpSpPr>
        <p:grpSpPr bwMode="auto">
          <a:xfrm>
            <a:off x="1412875" y="2827338"/>
            <a:ext cx="914400" cy="838200"/>
            <a:chOff x="1056" y="1728"/>
            <a:chExt cx="576" cy="528"/>
          </a:xfrm>
        </p:grpSpPr>
        <p:sp>
          <p:nvSpPr>
            <p:cNvPr id="26663" name="Oval 1038"/>
            <p:cNvSpPr>
              <a:spLocks noChangeArrowheads="1"/>
            </p:cNvSpPr>
            <p:nvPr/>
          </p:nvSpPr>
          <p:spPr bwMode="auto">
            <a:xfrm>
              <a:off x="1056" y="1728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4" name="Text Box 1039"/>
            <p:cNvSpPr txBox="1">
              <a:spLocks noChangeArrowheads="1"/>
            </p:cNvSpPr>
            <p:nvPr/>
          </p:nvSpPr>
          <p:spPr bwMode="auto">
            <a:xfrm>
              <a:off x="1152" y="1755"/>
              <a:ext cx="3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w'</a:t>
              </a:r>
            </a:p>
          </p:txBody>
        </p:sp>
      </p:grpSp>
      <p:sp>
        <p:nvSpPr>
          <p:cNvPr id="26631" name="Line 1040"/>
          <p:cNvSpPr>
            <a:spLocks noChangeShapeType="1"/>
          </p:cNvSpPr>
          <p:nvPr/>
        </p:nvSpPr>
        <p:spPr bwMode="auto">
          <a:xfrm flipV="1">
            <a:off x="1412875" y="3665538"/>
            <a:ext cx="3810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6632" name="Line 1041"/>
          <p:cNvSpPr>
            <a:spLocks noChangeShapeType="1"/>
          </p:cNvSpPr>
          <p:nvPr/>
        </p:nvSpPr>
        <p:spPr bwMode="auto">
          <a:xfrm flipV="1">
            <a:off x="1641475" y="4503738"/>
            <a:ext cx="9906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6633" name="Text Box 1042"/>
          <p:cNvSpPr txBox="1">
            <a:spLocks noChangeArrowheads="1"/>
          </p:cNvSpPr>
          <p:nvPr/>
        </p:nvSpPr>
        <p:spPr bwMode="auto">
          <a:xfrm>
            <a:off x="4154488" y="1438275"/>
            <a:ext cx="4433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Closest node to </a:t>
            </a:r>
            <a:r>
              <a:rPr lang="en-US" altLang="en-US">
                <a:latin typeface="Monotype Corsiva" panose="03010101010201010101" pitchFamily="66" charset="0"/>
              </a:rPr>
              <a:t>s</a:t>
            </a:r>
            <a:r>
              <a:rPr lang="en-US" altLang="en-US"/>
              <a:t> is 1 hop away</a:t>
            </a:r>
          </a:p>
        </p:txBody>
      </p:sp>
      <p:grpSp>
        <p:nvGrpSpPr>
          <p:cNvPr id="6" name="Group 1043"/>
          <p:cNvGrpSpPr>
            <a:grpSpLocks/>
          </p:cNvGrpSpPr>
          <p:nvPr/>
        </p:nvGrpSpPr>
        <p:grpSpPr bwMode="auto">
          <a:xfrm>
            <a:off x="3165475" y="5265738"/>
            <a:ext cx="914400" cy="838200"/>
            <a:chOff x="1968" y="3264"/>
            <a:chExt cx="576" cy="528"/>
          </a:xfrm>
        </p:grpSpPr>
        <p:sp>
          <p:nvSpPr>
            <p:cNvPr id="26661" name="Oval 1044"/>
            <p:cNvSpPr>
              <a:spLocks noChangeArrowheads="1"/>
            </p:cNvSpPr>
            <p:nvPr/>
          </p:nvSpPr>
          <p:spPr bwMode="auto">
            <a:xfrm>
              <a:off x="1968" y="3264"/>
              <a:ext cx="576" cy="52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2" name="Text Box 1045"/>
            <p:cNvSpPr txBox="1">
              <a:spLocks noChangeArrowheads="1"/>
            </p:cNvSpPr>
            <p:nvPr/>
          </p:nvSpPr>
          <p:spPr bwMode="auto">
            <a:xfrm>
              <a:off x="2064" y="3291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w"</a:t>
              </a:r>
            </a:p>
          </p:txBody>
        </p:sp>
      </p:grpSp>
      <p:grpSp>
        <p:nvGrpSpPr>
          <p:cNvPr id="7" name="Group 1046"/>
          <p:cNvGrpSpPr>
            <a:grpSpLocks/>
          </p:cNvGrpSpPr>
          <p:nvPr/>
        </p:nvGrpSpPr>
        <p:grpSpPr bwMode="auto">
          <a:xfrm>
            <a:off x="4460875" y="4275138"/>
            <a:ext cx="914400" cy="838200"/>
            <a:chOff x="1920" y="2016"/>
            <a:chExt cx="576" cy="528"/>
          </a:xfrm>
        </p:grpSpPr>
        <p:sp>
          <p:nvSpPr>
            <p:cNvPr id="26659" name="Oval 1047"/>
            <p:cNvSpPr>
              <a:spLocks noChangeArrowheads="1"/>
            </p:cNvSpPr>
            <p:nvPr/>
          </p:nvSpPr>
          <p:spPr bwMode="auto">
            <a:xfrm>
              <a:off x="1920" y="201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0" name="Text Box 1048"/>
            <p:cNvSpPr txBox="1">
              <a:spLocks noChangeArrowheads="1"/>
            </p:cNvSpPr>
            <p:nvPr/>
          </p:nvSpPr>
          <p:spPr bwMode="auto">
            <a:xfrm>
              <a:off x="2054" y="204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x</a:t>
              </a:r>
            </a:p>
          </p:txBody>
        </p:sp>
      </p:grpSp>
      <p:grpSp>
        <p:nvGrpSpPr>
          <p:cNvPr id="8" name="Group 1049"/>
          <p:cNvGrpSpPr>
            <a:grpSpLocks/>
          </p:cNvGrpSpPr>
          <p:nvPr/>
        </p:nvGrpSpPr>
        <p:grpSpPr bwMode="auto">
          <a:xfrm>
            <a:off x="5070475" y="5722938"/>
            <a:ext cx="914400" cy="838200"/>
            <a:chOff x="1056" y="1728"/>
            <a:chExt cx="576" cy="528"/>
          </a:xfrm>
        </p:grpSpPr>
        <p:sp>
          <p:nvSpPr>
            <p:cNvPr id="26657" name="Oval 1050"/>
            <p:cNvSpPr>
              <a:spLocks noChangeArrowheads="1"/>
            </p:cNvSpPr>
            <p:nvPr/>
          </p:nvSpPr>
          <p:spPr bwMode="auto">
            <a:xfrm>
              <a:off x="1056" y="1728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58" name="Text Box 1051"/>
            <p:cNvSpPr txBox="1">
              <a:spLocks noChangeArrowheads="1"/>
            </p:cNvSpPr>
            <p:nvPr/>
          </p:nvSpPr>
          <p:spPr bwMode="auto">
            <a:xfrm>
              <a:off x="1152" y="1755"/>
              <a:ext cx="3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x'</a:t>
              </a:r>
            </a:p>
          </p:txBody>
        </p:sp>
      </p:grpSp>
      <p:sp>
        <p:nvSpPr>
          <p:cNvPr id="1253404" name="Line 1052"/>
          <p:cNvSpPr>
            <a:spLocks noChangeShapeType="1"/>
          </p:cNvSpPr>
          <p:nvPr/>
        </p:nvSpPr>
        <p:spPr bwMode="auto">
          <a:xfrm flipV="1">
            <a:off x="3927475" y="4960938"/>
            <a:ext cx="609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53405" name="Line 1053"/>
          <p:cNvSpPr>
            <a:spLocks noChangeShapeType="1"/>
          </p:cNvSpPr>
          <p:nvPr/>
        </p:nvSpPr>
        <p:spPr bwMode="auto">
          <a:xfrm>
            <a:off x="4079875" y="5799138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53406" name="Text Box 1054"/>
          <p:cNvSpPr txBox="1">
            <a:spLocks noChangeArrowheads="1"/>
          </p:cNvSpPr>
          <p:nvPr/>
        </p:nvSpPr>
        <p:spPr bwMode="auto">
          <a:xfrm>
            <a:off x="4446588" y="1895475"/>
            <a:ext cx="43027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2</a:t>
            </a:r>
            <a:r>
              <a:rPr lang="en-US" altLang="en-US" baseline="30000" dirty="0"/>
              <a:t>nd</a:t>
            </a:r>
            <a:r>
              <a:rPr lang="en-US" altLang="en-US" dirty="0"/>
              <a:t> closest node to </a:t>
            </a:r>
            <a:r>
              <a:rPr lang="en-US" altLang="en-US" dirty="0">
                <a:latin typeface="Monotype Corsiva" panose="03010101010201010101" pitchFamily="66" charset="0"/>
              </a:rPr>
              <a:t>s</a:t>
            </a:r>
            <a:r>
              <a:rPr lang="en-US" altLang="en-US" dirty="0"/>
              <a:t> is 1 hop </a:t>
            </a:r>
          </a:p>
          <a:p>
            <a:r>
              <a:rPr lang="en-US" altLang="en-US" dirty="0"/>
              <a:t>away from </a:t>
            </a:r>
            <a:r>
              <a:rPr lang="en-US" altLang="en-US" dirty="0">
                <a:latin typeface="Monotype Corsiva" panose="03010101010201010101" pitchFamily="66" charset="0"/>
              </a:rPr>
              <a:t>s</a:t>
            </a:r>
            <a:r>
              <a:rPr lang="en-US" altLang="en-US" dirty="0"/>
              <a:t> or </a:t>
            </a:r>
            <a:r>
              <a:rPr lang="en-US" altLang="en-US" dirty="0">
                <a:latin typeface="Monotype Corsiva" panose="03010101010201010101" pitchFamily="66" charset="0"/>
              </a:rPr>
              <a:t>w</a:t>
            </a:r>
            <a:r>
              <a:rPr lang="ja-JP" altLang="en-US" dirty="0">
                <a:latin typeface="Arial" panose="020B0604020202020204" pitchFamily="34" charset="0"/>
              </a:rPr>
              <a:t>”</a:t>
            </a:r>
            <a:endParaRPr lang="en-CA" altLang="ja-JP" dirty="0">
              <a:latin typeface="Arial" panose="020B0604020202020204" pitchFamily="34" charset="0"/>
            </a:endParaRPr>
          </a:p>
        </p:txBody>
      </p:sp>
      <p:sp>
        <p:nvSpPr>
          <p:cNvPr id="26647" name="Text Box 1071"/>
          <p:cNvSpPr txBox="1">
            <a:spLocks noChangeArrowheads="1"/>
          </p:cNvSpPr>
          <p:nvPr/>
        </p:nvSpPr>
        <p:spPr bwMode="auto">
          <a:xfrm>
            <a:off x="276225" y="1422400"/>
            <a:ext cx="2981325" cy="102552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bg1"/>
              </a:buClr>
            </a:pPr>
            <a:r>
              <a:rPr lang="en-US" altLang="en-US" sz="1800"/>
              <a:t>Find shortest paths from source s to all other destinations</a:t>
            </a:r>
          </a:p>
        </p:txBody>
      </p:sp>
      <p:sp>
        <p:nvSpPr>
          <p:cNvPr id="47" name="Text Box 1054"/>
          <p:cNvSpPr txBox="1">
            <a:spLocks noChangeArrowheads="1"/>
          </p:cNvSpPr>
          <p:nvPr/>
        </p:nvSpPr>
        <p:spPr bwMode="auto">
          <a:xfrm>
            <a:off x="4460875" y="2690079"/>
            <a:ext cx="42259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ja-JP" sz="2000" dirty="0">
                <a:solidFill>
                  <a:srgbClr val="FF0000"/>
                </a:solidFill>
              </a:rPr>
              <a:t>Otherwise: suppose a is the </a:t>
            </a:r>
            <a:r>
              <a:rPr lang="en-US" altLang="en-US" sz="2000" dirty="0">
                <a:solidFill>
                  <a:srgbClr val="FF0000"/>
                </a:solidFill>
              </a:rPr>
              <a:t>2</a:t>
            </a:r>
            <a:r>
              <a:rPr lang="en-US" altLang="en-US" sz="2000" baseline="30000" dirty="0">
                <a:solidFill>
                  <a:srgbClr val="FF0000"/>
                </a:solidFill>
              </a:rPr>
              <a:t>nd</a:t>
            </a:r>
            <a:r>
              <a:rPr lang="en-US" altLang="en-US" sz="2000" dirty="0">
                <a:solidFill>
                  <a:srgbClr val="FF0000"/>
                </a:solidFill>
              </a:rPr>
              <a:t> closest node: Contradiction!</a:t>
            </a:r>
            <a:endParaRPr lang="en-CA" altLang="ja-JP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48" name="Group 1046"/>
          <p:cNvGrpSpPr>
            <a:grpSpLocks/>
          </p:cNvGrpSpPr>
          <p:nvPr/>
        </p:nvGrpSpPr>
        <p:grpSpPr bwMode="auto">
          <a:xfrm>
            <a:off x="6140778" y="3408364"/>
            <a:ext cx="914400" cy="838200"/>
            <a:chOff x="1920" y="2016"/>
            <a:chExt cx="576" cy="528"/>
          </a:xfrm>
        </p:grpSpPr>
        <p:sp>
          <p:nvSpPr>
            <p:cNvPr id="49" name="Oval 1047"/>
            <p:cNvSpPr>
              <a:spLocks noChangeArrowheads="1"/>
            </p:cNvSpPr>
            <p:nvPr/>
          </p:nvSpPr>
          <p:spPr bwMode="auto">
            <a:xfrm>
              <a:off x="1920" y="201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0" name="Text Box 1048"/>
            <p:cNvSpPr txBox="1">
              <a:spLocks noChangeArrowheads="1"/>
            </p:cNvSpPr>
            <p:nvPr/>
          </p:nvSpPr>
          <p:spPr bwMode="auto">
            <a:xfrm>
              <a:off x="2054" y="204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 dirty="0">
                  <a:latin typeface="Monotype Corsiva" panose="03010101010201010101" pitchFamily="66" charset="0"/>
                  <a:ea typeface="MS Mincho" pitchFamily="49" charset="-128"/>
                </a:rPr>
                <a:t>a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2276475" y="3014539"/>
            <a:ext cx="3886200" cy="757361"/>
          </a:xfrm>
          <a:custGeom>
            <a:avLst/>
            <a:gdLst>
              <a:gd name="connsiteX0" fmla="*/ 0 w 3886200"/>
              <a:gd name="connsiteY0" fmla="*/ 81086 h 757361"/>
              <a:gd name="connsiteX1" fmla="*/ 942975 w 3886200"/>
              <a:gd name="connsiteY1" fmla="*/ 4886 h 757361"/>
              <a:gd name="connsiteX2" fmla="*/ 2038350 w 3886200"/>
              <a:gd name="connsiteY2" fmla="*/ 204911 h 757361"/>
              <a:gd name="connsiteX3" fmla="*/ 3886200 w 3886200"/>
              <a:gd name="connsiteY3" fmla="*/ 757361 h 75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757361">
                <a:moveTo>
                  <a:pt x="0" y="81086"/>
                </a:moveTo>
                <a:cubicBezTo>
                  <a:pt x="301625" y="32667"/>
                  <a:pt x="603250" y="-15751"/>
                  <a:pt x="942975" y="4886"/>
                </a:cubicBezTo>
                <a:cubicBezTo>
                  <a:pt x="1282700" y="25523"/>
                  <a:pt x="1547813" y="79498"/>
                  <a:pt x="2038350" y="204911"/>
                </a:cubicBezTo>
                <a:cubicBezTo>
                  <a:pt x="2528888" y="330324"/>
                  <a:pt x="3554413" y="673224"/>
                  <a:pt x="3886200" y="757361"/>
                </a:cubicBez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 2"/>
          <p:cNvSpPr/>
          <p:nvPr/>
        </p:nvSpPr>
        <p:spPr>
          <a:xfrm>
            <a:off x="3457575" y="3736609"/>
            <a:ext cx="2705100" cy="378191"/>
          </a:xfrm>
          <a:custGeom>
            <a:avLst/>
            <a:gdLst>
              <a:gd name="connsiteX0" fmla="*/ 0 w 2705100"/>
              <a:gd name="connsiteY0" fmla="*/ 378191 h 378191"/>
              <a:gd name="connsiteX1" fmla="*/ 1085850 w 2705100"/>
              <a:gd name="connsiteY1" fmla="*/ 25766 h 378191"/>
              <a:gd name="connsiteX2" fmla="*/ 2705100 w 2705100"/>
              <a:gd name="connsiteY2" fmla="*/ 54341 h 378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5100" h="378191">
                <a:moveTo>
                  <a:pt x="0" y="378191"/>
                </a:moveTo>
                <a:cubicBezTo>
                  <a:pt x="317500" y="228966"/>
                  <a:pt x="635000" y="79741"/>
                  <a:pt x="1085850" y="25766"/>
                </a:cubicBezTo>
                <a:cubicBezTo>
                  <a:pt x="1536700" y="-28209"/>
                  <a:pt x="2120900" y="13066"/>
                  <a:pt x="2705100" y="54341"/>
                </a:cubicBez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 3"/>
          <p:cNvSpPr/>
          <p:nvPr/>
        </p:nvSpPr>
        <p:spPr>
          <a:xfrm>
            <a:off x="5337503" y="4028520"/>
            <a:ext cx="825172" cy="475218"/>
          </a:xfrm>
          <a:custGeom>
            <a:avLst/>
            <a:gdLst>
              <a:gd name="connsiteX0" fmla="*/ 0 w 762000"/>
              <a:gd name="connsiteY0" fmla="*/ 438150 h 438150"/>
              <a:gd name="connsiteX1" fmla="*/ 762000 w 762000"/>
              <a:gd name="connsiteY1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 h="438150">
                <a:moveTo>
                  <a:pt x="0" y="438150"/>
                </a:moveTo>
                <a:lnTo>
                  <a:pt x="762000" y="0"/>
                </a:ln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Freeform 4"/>
          <p:cNvSpPr/>
          <p:nvPr/>
        </p:nvSpPr>
        <p:spPr>
          <a:xfrm>
            <a:off x="5772150" y="4248150"/>
            <a:ext cx="705216" cy="1504950"/>
          </a:xfrm>
          <a:custGeom>
            <a:avLst/>
            <a:gdLst>
              <a:gd name="connsiteX0" fmla="*/ 0 w 705216"/>
              <a:gd name="connsiteY0" fmla="*/ 1504950 h 1504950"/>
              <a:gd name="connsiteX1" fmla="*/ 590550 w 705216"/>
              <a:gd name="connsiteY1" fmla="*/ 733425 h 1504950"/>
              <a:gd name="connsiteX2" fmla="*/ 704850 w 705216"/>
              <a:gd name="connsiteY2" fmla="*/ 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216" h="1504950">
                <a:moveTo>
                  <a:pt x="0" y="1504950"/>
                </a:moveTo>
                <a:cubicBezTo>
                  <a:pt x="236537" y="1244600"/>
                  <a:pt x="473075" y="984250"/>
                  <a:pt x="590550" y="733425"/>
                </a:cubicBezTo>
                <a:cubicBezTo>
                  <a:pt x="708025" y="482600"/>
                  <a:pt x="706437" y="241300"/>
                  <a:pt x="704850" y="0"/>
                </a:cubicBez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367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3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3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53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53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5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3406" grpId="0"/>
      <p:bldP spid="47" grpId="0"/>
      <p:bldP spid="2" grpId="0" animBg="1"/>
      <p:bldP spid="3" grpId="0" animBg="1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3738" y="650541"/>
            <a:ext cx="8536523" cy="369332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ea typeface="+mj-ea"/>
                <a:cs typeface="ＭＳ Ｐゴシック" charset="0"/>
              </a:rPr>
              <a:t>Dijkstra</a:t>
            </a:r>
            <a:r>
              <a:rPr lang="en-US" dirty="0">
                <a:ea typeface="+mj-ea"/>
                <a:cs typeface="ＭＳ Ｐゴシック" charset="0"/>
              </a:rPr>
              <a:t> Algorithm:  Finding shortest paths in order</a:t>
            </a:r>
          </a:p>
        </p:txBody>
      </p:sp>
      <p:grpSp>
        <p:nvGrpSpPr>
          <p:cNvPr id="26626" name="Group 1027"/>
          <p:cNvGrpSpPr>
            <a:grpSpLocks/>
          </p:cNvGrpSpPr>
          <p:nvPr/>
        </p:nvGrpSpPr>
        <p:grpSpPr bwMode="auto">
          <a:xfrm>
            <a:off x="803275" y="4808538"/>
            <a:ext cx="914400" cy="838200"/>
            <a:chOff x="576" y="2256"/>
            <a:chExt cx="576" cy="528"/>
          </a:xfrm>
        </p:grpSpPr>
        <p:sp>
          <p:nvSpPr>
            <p:cNvPr id="26669" name="Oval 1028"/>
            <p:cNvSpPr>
              <a:spLocks noChangeArrowheads="1"/>
            </p:cNvSpPr>
            <p:nvPr/>
          </p:nvSpPr>
          <p:spPr bwMode="auto">
            <a:xfrm>
              <a:off x="576" y="2256"/>
              <a:ext cx="576" cy="52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70" name="Text Box 1029"/>
            <p:cNvSpPr txBox="1">
              <a:spLocks noChangeArrowheads="1"/>
            </p:cNvSpPr>
            <p:nvPr/>
          </p:nvSpPr>
          <p:spPr bwMode="auto">
            <a:xfrm>
              <a:off x="720" y="2283"/>
              <a:ext cx="298" cy="404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s</a:t>
              </a:r>
            </a:p>
          </p:txBody>
        </p:sp>
      </p:grpSp>
      <p:grpSp>
        <p:nvGrpSpPr>
          <p:cNvPr id="26627" name="Group 1030"/>
          <p:cNvGrpSpPr>
            <a:grpSpLocks/>
          </p:cNvGrpSpPr>
          <p:nvPr/>
        </p:nvGrpSpPr>
        <p:grpSpPr bwMode="auto">
          <a:xfrm>
            <a:off x="2555875" y="3894138"/>
            <a:ext cx="914400" cy="838200"/>
            <a:chOff x="1920" y="2016"/>
            <a:chExt cx="576" cy="528"/>
          </a:xfrm>
        </p:grpSpPr>
        <p:sp>
          <p:nvSpPr>
            <p:cNvPr id="26667" name="Oval 1031"/>
            <p:cNvSpPr>
              <a:spLocks noChangeArrowheads="1"/>
            </p:cNvSpPr>
            <p:nvPr/>
          </p:nvSpPr>
          <p:spPr bwMode="auto">
            <a:xfrm>
              <a:off x="1920" y="201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8" name="Text Box 1032"/>
            <p:cNvSpPr txBox="1">
              <a:spLocks noChangeArrowheads="1"/>
            </p:cNvSpPr>
            <p:nvPr/>
          </p:nvSpPr>
          <p:spPr bwMode="auto">
            <a:xfrm>
              <a:off x="2054" y="204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w</a:t>
              </a:r>
            </a:p>
          </p:txBody>
        </p:sp>
      </p:grpSp>
      <p:sp>
        <p:nvSpPr>
          <p:cNvPr id="26628" name="Line 1033"/>
          <p:cNvSpPr>
            <a:spLocks noChangeShapeType="1"/>
          </p:cNvSpPr>
          <p:nvPr/>
        </p:nvSpPr>
        <p:spPr bwMode="auto">
          <a:xfrm>
            <a:off x="1717675" y="5341938"/>
            <a:ext cx="1447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6629" name="Group 1034"/>
          <p:cNvGrpSpPr>
            <a:grpSpLocks/>
          </p:cNvGrpSpPr>
          <p:nvPr/>
        </p:nvGrpSpPr>
        <p:grpSpPr bwMode="auto">
          <a:xfrm>
            <a:off x="3165475" y="5265738"/>
            <a:ext cx="914400" cy="838200"/>
            <a:chOff x="1968" y="3264"/>
            <a:chExt cx="576" cy="528"/>
          </a:xfrm>
        </p:grpSpPr>
        <p:sp>
          <p:nvSpPr>
            <p:cNvPr id="26665" name="Oval 1035"/>
            <p:cNvSpPr>
              <a:spLocks noChangeArrowheads="1"/>
            </p:cNvSpPr>
            <p:nvPr/>
          </p:nvSpPr>
          <p:spPr bwMode="auto">
            <a:xfrm>
              <a:off x="1968" y="3264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6" name="Text Box 1036"/>
            <p:cNvSpPr txBox="1">
              <a:spLocks noChangeArrowheads="1"/>
            </p:cNvSpPr>
            <p:nvPr/>
          </p:nvSpPr>
          <p:spPr bwMode="auto">
            <a:xfrm>
              <a:off x="2064" y="3291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w"</a:t>
              </a:r>
            </a:p>
          </p:txBody>
        </p:sp>
      </p:grpSp>
      <p:grpSp>
        <p:nvGrpSpPr>
          <p:cNvPr id="26630" name="Group 1037"/>
          <p:cNvGrpSpPr>
            <a:grpSpLocks/>
          </p:cNvGrpSpPr>
          <p:nvPr/>
        </p:nvGrpSpPr>
        <p:grpSpPr bwMode="auto">
          <a:xfrm>
            <a:off x="1412875" y="2827338"/>
            <a:ext cx="914400" cy="838200"/>
            <a:chOff x="1056" y="1728"/>
            <a:chExt cx="576" cy="528"/>
          </a:xfrm>
        </p:grpSpPr>
        <p:sp>
          <p:nvSpPr>
            <p:cNvPr id="26663" name="Oval 1038"/>
            <p:cNvSpPr>
              <a:spLocks noChangeArrowheads="1"/>
            </p:cNvSpPr>
            <p:nvPr/>
          </p:nvSpPr>
          <p:spPr bwMode="auto">
            <a:xfrm>
              <a:off x="1056" y="1728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4" name="Text Box 1039"/>
            <p:cNvSpPr txBox="1">
              <a:spLocks noChangeArrowheads="1"/>
            </p:cNvSpPr>
            <p:nvPr/>
          </p:nvSpPr>
          <p:spPr bwMode="auto">
            <a:xfrm>
              <a:off x="1152" y="1755"/>
              <a:ext cx="3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w'</a:t>
              </a:r>
            </a:p>
          </p:txBody>
        </p:sp>
      </p:grpSp>
      <p:sp>
        <p:nvSpPr>
          <p:cNvPr id="26631" name="Line 1040"/>
          <p:cNvSpPr>
            <a:spLocks noChangeShapeType="1"/>
          </p:cNvSpPr>
          <p:nvPr/>
        </p:nvSpPr>
        <p:spPr bwMode="auto">
          <a:xfrm flipV="1">
            <a:off x="1412875" y="3665538"/>
            <a:ext cx="3810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6632" name="Line 1041"/>
          <p:cNvSpPr>
            <a:spLocks noChangeShapeType="1"/>
          </p:cNvSpPr>
          <p:nvPr/>
        </p:nvSpPr>
        <p:spPr bwMode="auto">
          <a:xfrm flipV="1">
            <a:off x="1641475" y="4503738"/>
            <a:ext cx="9906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6633" name="Text Box 1042"/>
          <p:cNvSpPr txBox="1">
            <a:spLocks noChangeArrowheads="1"/>
          </p:cNvSpPr>
          <p:nvPr/>
        </p:nvSpPr>
        <p:spPr bwMode="auto">
          <a:xfrm>
            <a:off x="4154488" y="1438275"/>
            <a:ext cx="4433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Closest node to </a:t>
            </a:r>
            <a:r>
              <a:rPr lang="en-US" altLang="en-US">
                <a:latin typeface="Monotype Corsiva" panose="03010101010201010101" pitchFamily="66" charset="0"/>
              </a:rPr>
              <a:t>s</a:t>
            </a:r>
            <a:r>
              <a:rPr lang="en-US" altLang="en-US"/>
              <a:t> is 1 hop away</a:t>
            </a:r>
          </a:p>
        </p:txBody>
      </p:sp>
      <p:grpSp>
        <p:nvGrpSpPr>
          <p:cNvPr id="6" name="Group 1043"/>
          <p:cNvGrpSpPr>
            <a:grpSpLocks/>
          </p:cNvGrpSpPr>
          <p:nvPr/>
        </p:nvGrpSpPr>
        <p:grpSpPr bwMode="auto">
          <a:xfrm>
            <a:off x="3165475" y="5265738"/>
            <a:ext cx="914400" cy="838200"/>
            <a:chOff x="1968" y="3264"/>
            <a:chExt cx="576" cy="528"/>
          </a:xfrm>
        </p:grpSpPr>
        <p:sp>
          <p:nvSpPr>
            <p:cNvPr id="26661" name="Oval 1044"/>
            <p:cNvSpPr>
              <a:spLocks noChangeArrowheads="1"/>
            </p:cNvSpPr>
            <p:nvPr/>
          </p:nvSpPr>
          <p:spPr bwMode="auto">
            <a:xfrm>
              <a:off x="1968" y="3264"/>
              <a:ext cx="576" cy="52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2" name="Text Box 1045"/>
            <p:cNvSpPr txBox="1">
              <a:spLocks noChangeArrowheads="1"/>
            </p:cNvSpPr>
            <p:nvPr/>
          </p:nvSpPr>
          <p:spPr bwMode="auto">
            <a:xfrm>
              <a:off x="2064" y="3291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w"</a:t>
              </a:r>
            </a:p>
          </p:txBody>
        </p:sp>
      </p:grpSp>
      <p:grpSp>
        <p:nvGrpSpPr>
          <p:cNvPr id="7" name="Group 1046"/>
          <p:cNvGrpSpPr>
            <a:grpSpLocks/>
          </p:cNvGrpSpPr>
          <p:nvPr/>
        </p:nvGrpSpPr>
        <p:grpSpPr bwMode="auto">
          <a:xfrm>
            <a:off x="4460875" y="4275138"/>
            <a:ext cx="914400" cy="838200"/>
            <a:chOff x="1920" y="2016"/>
            <a:chExt cx="576" cy="528"/>
          </a:xfrm>
        </p:grpSpPr>
        <p:sp>
          <p:nvSpPr>
            <p:cNvPr id="26659" name="Oval 1047"/>
            <p:cNvSpPr>
              <a:spLocks noChangeArrowheads="1"/>
            </p:cNvSpPr>
            <p:nvPr/>
          </p:nvSpPr>
          <p:spPr bwMode="auto">
            <a:xfrm>
              <a:off x="1920" y="201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60" name="Text Box 1048"/>
            <p:cNvSpPr txBox="1">
              <a:spLocks noChangeArrowheads="1"/>
            </p:cNvSpPr>
            <p:nvPr/>
          </p:nvSpPr>
          <p:spPr bwMode="auto">
            <a:xfrm>
              <a:off x="2054" y="204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x</a:t>
              </a:r>
            </a:p>
          </p:txBody>
        </p:sp>
      </p:grpSp>
      <p:grpSp>
        <p:nvGrpSpPr>
          <p:cNvPr id="8" name="Group 1049"/>
          <p:cNvGrpSpPr>
            <a:grpSpLocks/>
          </p:cNvGrpSpPr>
          <p:nvPr/>
        </p:nvGrpSpPr>
        <p:grpSpPr bwMode="auto">
          <a:xfrm>
            <a:off x="5070475" y="5722938"/>
            <a:ext cx="914400" cy="838200"/>
            <a:chOff x="1056" y="1728"/>
            <a:chExt cx="576" cy="528"/>
          </a:xfrm>
        </p:grpSpPr>
        <p:sp>
          <p:nvSpPr>
            <p:cNvPr id="26657" name="Oval 1050"/>
            <p:cNvSpPr>
              <a:spLocks noChangeArrowheads="1"/>
            </p:cNvSpPr>
            <p:nvPr/>
          </p:nvSpPr>
          <p:spPr bwMode="auto">
            <a:xfrm>
              <a:off x="1056" y="1728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58" name="Text Box 1051"/>
            <p:cNvSpPr txBox="1">
              <a:spLocks noChangeArrowheads="1"/>
            </p:cNvSpPr>
            <p:nvPr/>
          </p:nvSpPr>
          <p:spPr bwMode="auto">
            <a:xfrm>
              <a:off x="1152" y="1755"/>
              <a:ext cx="3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x'</a:t>
              </a:r>
            </a:p>
          </p:txBody>
        </p:sp>
      </p:grpSp>
      <p:sp>
        <p:nvSpPr>
          <p:cNvPr id="1253404" name="Line 1052"/>
          <p:cNvSpPr>
            <a:spLocks noChangeShapeType="1"/>
          </p:cNvSpPr>
          <p:nvPr/>
        </p:nvSpPr>
        <p:spPr bwMode="auto">
          <a:xfrm flipV="1">
            <a:off x="3927475" y="4960938"/>
            <a:ext cx="609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53405" name="Line 1053"/>
          <p:cNvSpPr>
            <a:spLocks noChangeShapeType="1"/>
          </p:cNvSpPr>
          <p:nvPr/>
        </p:nvSpPr>
        <p:spPr bwMode="auto">
          <a:xfrm>
            <a:off x="4079875" y="5799138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53406" name="Text Box 1054"/>
          <p:cNvSpPr txBox="1">
            <a:spLocks noChangeArrowheads="1"/>
          </p:cNvSpPr>
          <p:nvPr/>
        </p:nvSpPr>
        <p:spPr bwMode="auto">
          <a:xfrm>
            <a:off x="4446588" y="1895475"/>
            <a:ext cx="4132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2</a:t>
            </a:r>
            <a:r>
              <a:rPr lang="en-US" altLang="en-US" baseline="30000"/>
              <a:t>nd</a:t>
            </a:r>
            <a:r>
              <a:rPr lang="en-US" altLang="en-US"/>
              <a:t> closest node to </a:t>
            </a:r>
            <a:r>
              <a:rPr lang="en-US" altLang="en-US">
                <a:latin typeface="Monotype Corsiva" panose="03010101010201010101" pitchFamily="66" charset="0"/>
              </a:rPr>
              <a:t>s</a:t>
            </a:r>
            <a:r>
              <a:rPr lang="en-US" altLang="en-US"/>
              <a:t> is 1 hop </a:t>
            </a:r>
          </a:p>
          <a:p>
            <a:r>
              <a:rPr lang="en-US" altLang="en-US"/>
              <a:t>away from </a:t>
            </a:r>
            <a:r>
              <a:rPr lang="en-US" altLang="en-US">
                <a:latin typeface="Monotype Corsiva" panose="03010101010201010101" pitchFamily="66" charset="0"/>
              </a:rPr>
              <a:t>s</a:t>
            </a:r>
            <a:r>
              <a:rPr lang="en-US" altLang="en-US"/>
              <a:t> or </a:t>
            </a:r>
            <a:r>
              <a:rPr lang="en-US" altLang="en-US">
                <a:latin typeface="Monotype Corsiva" panose="03010101010201010101" pitchFamily="66" charset="0"/>
              </a:rPr>
              <a:t>w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endParaRPr lang="en-US" altLang="en-US">
              <a:latin typeface="Monotype Corsiva" panose="03010101010201010101" pitchFamily="66" charset="0"/>
            </a:endParaRPr>
          </a:p>
        </p:txBody>
      </p:sp>
      <p:grpSp>
        <p:nvGrpSpPr>
          <p:cNvPr id="9" name="Group 1055"/>
          <p:cNvGrpSpPr>
            <a:grpSpLocks/>
          </p:cNvGrpSpPr>
          <p:nvPr/>
        </p:nvGrpSpPr>
        <p:grpSpPr bwMode="auto">
          <a:xfrm>
            <a:off x="4460875" y="4275138"/>
            <a:ext cx="914400" cy="838200"/>
            <a:chOff x="1920" y="2016"/>
            <a:chExt cx="576" cy="528"/>
          </a:xfrm>
        </p:grpSpPr>
        <p:sp>
          <p:nvSpPr>
            <p:cNvPr id="26655" name="Oval 1056"/>
            <p:cNvSpPr>
              <a:spLocks noChangeArrowheads="1"/>
            </p:cNvSpPr>
            <p:nvPr/>
          </p:nvSpPr>
          <p:spPr bwMode="auto">
            <a:xfrm>
              <a:off x="1920" y="2016"/>
              <a:ext cx="576" cy="52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56" name="Text Box 1057"/>
            <p:cNvSpPr txBox="1">
              <a:spLocks noChangeArrowheads="1"/>
            </p:cNvSpPr>
            <p:nvPr/>
          </p:nvSpPr>
          <p:spPr bwMode="auto">
            <a:xfrm>
              <a:off x="2054" y="2043"/>
              <a:ext cx="298" cy="404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x</a:t>
              </a:r>
            </a:p>
          </p:txBody>
        </p:sp>
      </p:grpSp>
      <p:grpSp>
        <p:nvGrpSpPr>
          <p:cNvPr id="10" name="Group 1058"/>
          <p:cNvGrpSpPr>
            <a:grpSpLocks/>
          </p:cNvGrpSpPr>
          <p:nvPr/>
        </p:nvGrpSpPr>
        <p:grpSpPr bwMode="auto">
          <a:xfrm>
            <a:off x="5832475" y="3665538"/>
            <a:ext cx="914400" cy="838200"/>
            <a:chOff x="1920" y="2016"/>
            <a:chExt cx="576" cy="528"/>
          </a:xfrm>
        </p:grpSpPr>
        <p:sp>
          <p:nvSpPr>
            <p:cNvPr id="26653" name="Oval 1059"/>
            <p:cNvSpPr>
              <a:spLocks noChangeArrowheads="1"/>
            </p:cNvSpPr>
            <p:nvPr/>
          </p:nvSpPr>
          <p:spPr bwMode="auto">
            <a:xfrm>
              <a:off x="1920" y="201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54" name="Text Box 1060"/>
            <p:cNvSpPr txBox="1">
              <a:spLocks noChangeArrowheads="1"/>
            </p:cNvSpPr>
            <p:nvPr/>
          </p:nvSpPr>
          <p:spPr bwMode="auto">
            <a:xfrm>
              <a:off x="2054" y="204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z</a:t>
              </a:r>
            </a:p>
          </p:txBody>
        </p:sp>
      </p:grpSp>
      <p:grpSp>
        <p:nvGrpSpPr>
          <p:cNvPr id="11" name="Group 1061"/>
          <p:cNvGrpSpPr>
            <a:grpSpLocks/>
          </p:cNvGrpSpPr>
          <p:nvPr/>
        </p:nvGrpSpPr>
        <p:grpSpPr bwMode="auto">
          <a:xfrm>
            <a:off x="6289675" y="4884738"/>
            <a:ext cx="914400" cy="838200"/>
            <a:chOff x="1056" y="1728"/>
            <a:chExt cx="576" cy="528"/>
          </a:xfrm>
        </p:grpSpPr>
        <p:sp>
          <p:nvSpPr>
            <p:cNvPr id="26651" name="Oval 1062"/>
            <p:cNvSpPr>
              <a:spLocks noChangeArrowheads="1"/>
            </p:cNvSpPr>
            <p:nvPr/>
          </p:nvSpPr>
          <p:spPr bwMode="auto">
            <a:xfrm>
              <a:off x="1056" y="1728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52" name="Text Box 1063"/>
            <p:cNvSpPr txBox="1">
              <a:spLocks noChangeArrowheads="1"/>
            </p:cNvSpPr>
            <p:nvPr/>
          </p:nvSpPr>
          <p:spPr bwMode="auto">
            <a:xfrm>
              <a:off x="1152" y="1755"/>
              <a:ext cx="3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z'</a:t>
              </a:r>
            </a:p>
          </p:txBody>
        </p:sp>
      </p:grpSp>
      <p:sp>
        <p:nvSpPr>
          <p:cNvPr id="1253416" name="Line 1064"/>
          <p:cNvSpPr>
            <a:spLocks noChangeShapeType="1"/>
          </p:cNvSpPr>
          <p:nvPr/>
        </p:nvSpPr>
        <p:spPr bwMode="auto">
          <a:xfrm flipV="1">
            <a:off x="5375275" y="4275138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53417" name="Line 1065"/>
          <p:cNvSpPr>
            <a:spLocks noChangeShapeType="1"/>
          </p:cNvSpPr>
          <p:nvPr/>
        </p:nvSpPr>
        <p:spPr bwMode="auto">
          <a:xfrm>
            <a:off x="5299075" y="4960938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53418" name="Text Box 1066"/>
          <p:cNvSpPr txBox="1">
            <a:spLocks noChangeArrowheads="1"/>
          </p:cNvSpPr>
          <p:nvPr/>
        </p:nvSpPr>
        <p:spPr bwMode="auto">
          <a:xfrm>
            <a:off x="4375150" y="2686050"/>
            <a:ext cx="4178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3rd closest node to </a:t>
            </a:r>
            <a:r>
              <a:rPr lang="en-US" altLang="en-US">
                <a:latin typeface="Monotype Corsiva" panose="03010101010201010101" pitchFamily="66" charset="0"/>
              </a:rPr>
              <a:t>s</a:t>
            </a:r>
            <a:r>
              <a:rPr lang="en-US" altLang="en-US"/>
              <a:t> is 1 hop </a:t>
            </a:r>
          </a:p>
          <a:p>
            <a:r>
              <a:rPr lang="en-US" altLang="en-US"/>
              <a:t>away from </a:t>
            </a:r>
            <a:r>
              <a:rPr lang="en-US" altLang="en-US">
                <a:latin typeface="Monotype Corsiva" panose="03010101010201010101" pitchFamily="66" charset="0"/>
              </a:rPr>
              <a:t>s</a:t>
            </a:r>
            <a:r>
              <a:rPr lang="en-US" altLang="en-US"/>
              <a:t>, </a:t>
            </a:r>
            <a:r>
              <a:rPr lang="en-US" altLang="en-US">
                <a:latin typeface="Monotype Corsiva" panose="03010101010201010101" pitchFamily="66" charset="0"/>
              </a:rPr>
              <a:t>w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>
                <a:latin typeface="Monotype Corsiva" panose="03010101010201010101" pitchFamily="66" charset="0"/>
              </a:rPr>
              <a:t>, </a:t>
            </a:r>
            <a:r>
              <a:rPr lang="en-US" altLang="ja-JP"/>
              <a:t>or</a:t>
            </a:r>
            <a:r>
              <a:rPr lang="en-US" altLang="ja-JP">
                <a:latin typeface="Monotype Corsiva" panose="03010101010201010101" pitchFamily="66" charset="0"/>
              </a:rPr>
              <a:t> x</a:t>
            </a:r>
            <a:endParaRPr lang="en-US" altLang="en-US">
              <a:latin typeface="Monotype Corsiva" panose="03010101010201010101" pitchFamily="66" charset="0"/>
            </a:endParaRPr>
          </a:p>
        </p:txBody>
      </p:sp>
      <p:grpSp>
        <p:nvGrpSpPr>
          <p:cNvPr id="12" name="Group 1067"/>
          <p:cNvGrpSpPr>
            <a:grpSpLocks/>
          </p:cNvGrpSpPr>
          <p:nvPr/>
        </p:nvGrpSpPr>
        <p:grpSpPr bwMode="auto">
          <a:xfrm>
            <a:off x="1412875" y="2827338"/>
            <a:ext cx="914400" cy="838200"/>
            <a:chOff x="1056" y="1728"/>
            <a:chExt cx="576" cy="528"/>
          </a:xfrm>
        </p:grpSpPr>
        <p:sp>
          <p:nvSpPr>
            <p:cNvPr id="26649" name="Oval 1068"/>
            <p:cNvSpPr>
              <a:spLocks noChangeArrowheads="1"/>
            </p:cNvSpPr>
            <p:nvPr/>
          </p:nvSpPr>
          <p:spPr bwMode="auto">
            <a:xfrm>
              <a:off x="1056" y="1728"/>
              <a:ext cx="576" cy="52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650" name="Text Box 1069"/>
            <p:cNvSpPr txBox="1">
              <a:spLocks noChangeArrowheads="1"/>
            </p:cNvSpPr>
            <p:nvPr/>
          </p:nvSpPr>
          <p:spPr bwMode="auto">
            <a:xfrm>
              <a:off x="1152" y="1755"/>
              <a:ext cx="3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w'</a:t>
              </a:r>
            </a:p>
          </p:txBody>
        </p:sp>
      </p:grpSp>
      <p:sp>
        <p:nvSpPr>
          <p:cNvPr id="26647" name="Text Box 1071"/>
          <p:cNvSpPr txBox="1">
            <a:spLocks noChangeArrowheads="1"/>
          </p:cNvSpPr>
          <p:nvPr/>
        </p:nvSpPr>
        <p:spPr bwMode="auto">
          <a:xfrm>
            <a:off x="276225" y="1422400"/>
            <a:ext cx="2981325" cy="102552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bg1"/>
              </a:buClr>
            </a:pPr>
            <a:r>
              <a:rPr lang="en-US" altLang="en-US" sz="1800"/>
              <a:t>Find shortest paths from source s to all other destinations</a:t>
            </a:r>
          </a:p>
        </p:txBody>
      </p:sp>
    </p:spTree>
    <p:extLst>
      <p:ext uri="{BB962C8B-B14F-4D97-AF65-F5344CB8AC3E}">
        <p14:creationId xmlns:p14="http://schemas.microsoft.com/office/powerpoint/2010/main" val="344320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3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3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53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53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5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53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53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53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53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25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3406" grpId="0"/>
      <p:bldP spid="12534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Dijkstra</a:t>
            </a:r>
            <a:r>
              <a:rPr lang="en-AU" altLang="ja-JP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</a:t>
            </a:r>
            <a:endParaRPr lang="en-US" altLang="en-US" dirty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5450" y="1323975"/>
            <a:ext cx="8686800" cy="1846659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000" i="1" dirty="0" err="1"/>
              <a:t>C</a:t>
            </a:r>
            <a:r>
              <a:rPr lang="en-US" altLang="zh-CN" sz="2000" i="1" baseline="-25000" dirty="0" err="1"/>
              <a:t>i</a:t>
            </a:r>
            <a:r>
              <a:rPr lang="en-US" altLang="en-US" sz="2000" i="1" baseline="-25000" dirty="0" err="1"/>
              <a:t>j</a:t>
            </a:r>
            <a:r>
              <a:rPr lang="en-US" altLang="en-US" sz="2000" dirty="0"/>
              <a:t>:  distance/cost from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to j</a:t>
            </a:r>
          </a:p>
          <a:p>
            <a:r>
              <a:rPr lang="en-US" altLang="en-US" sz="2000" i="1" dirty="0" err="1"/>
              <a:t>D</a:t>
            </a:r>
            <a:r>
              <a:rPr lang="en-US" altLang="en-US" sz="2000" i="1" baseline="-25000" dirty="0" err="1"/>
              <a:t>j</a:t>
            </a:r>
            <a:r>
              <a:rPr lang="en-US" altLang="en-US" sz="2000" dirty="0"/>
              <a:t>:  current shortest distance from s to j</a:t>
            </a:r>
            <a:endParaRPr lang="en-US" altLang="en-US" sz="2000" i="1" dirty="0"/>
          </a:p>
          <a:p>
            <a:r>
              <a:rPr lang="en-US" altLang="en-US" sz="2000" i="1" dirty="0"/>
              <a:t>N</a:t>
            </a:r>
            <a:r>
              <a:rPr lang="en-US" altLang="en-US" sz="2000" dirty="0"/>
              <a:t>:  set of nodes for which shortest path already found</a:t>
            </a:r>
          </a:p>
          <a:p>
            <a:r>
              <a:rPr lang="en-US" altLang="en-US" sz="2000" b="1" dirty="0">
                <a:solidFill>
                  <a:srgbClr val="0000FF"/>
                </a:solidFill>
              </a:rPr>
              <a:t>Initialization:  (S</a:t>
            </a:r>
            <a:r>
              <a:rPr lang="en-US" altLang="en-US" sz="2000" b="1" i="1" dirty="0">
                <a:solidFill>
                  <a:srgbClr val="0000FF"/>
                </a:solidFill>
              </a:rPr>
              <a:t>tart with source node s)</a:t>
            </a:r>
          </a:p>
          <a:p>
            <a:pPr lvl="1"/>
            <a:r>
              <a:rPr lang="en-US" altLang="en-US" sz="2000" i="1" dirty="0"/>
              <a:t>N = {s}, D</a:t>
            </a:r>
            <a:r>
              <a:rPr lang="en-US" altLang="en-US" sz="2000" i="1" baseline="-25000" dirty="0"/>
              <a:t>s</a:t>
            </a:r>
            <a:r>
              <a:rPr lang="en-US" altLang="en-US" sz="2000" dirty="0"/>
              <a:t> = 0, </a:t>
            </a:r>
            <a:r>
              <a:rPr lang="ja-JP" altLang="en-US" sz="2000" dirty="0">
                <a:latin typeface="Arial" panose="020B0604020202020204" pitchFamily="34" charset="0"/>
              </a:rPr>
              <a:t>“</a:t>
            </a:r>
            <a:r>
              <a:rPr lang="en-US" altLang="ja-JP" sz="2000" i="1" dirty="0"/>
              <a:t>s</a:t>
            </a:r>
            <a:r>
              <a:rPr lang="en-US" altLang="ja-JP" sz="2000" dirty="0"/>
              <a:t> is distance zero from itself</a:t>
            </a:r>
            <a:r>
              <a:rPr lang="ja-JP" altLang="en-US" sz="2000" dirty="0">
                <a:latin typeface="Arial" panose="020B0604020202020204" pitchFamily="34" charset="0"/>
              </a:rPr>
              <a:t>”</a:t>
            </a:r>
            <a:endParaRPr lang="en-US" altLang="ja-JP" sz="2000" dirty="0"/>
          </a:p>
          <a:p>
            <a:pPr lvl="1"/>
            <a:r>
              <a:rPr lang="en-US" altLang="en-US" sz="2000" i="1" dirty="0" err="1"/>
              <a:t>D</a:t>
            </a:r>
            <a:r>
              <a:rPr lang="en-US" altLang="en-US" sz="2000" i="1" baseline="-25000" dirty="0" err="1"/>
              <a:t>j</a:t>
            </a:r>
            <a:r>
              <a:rPr lang="en-US" altLang="en-US" sz="2000" i="1" dirty="0"/>
              <a:t>=</a:t>
            </a:r>
            <a:r>
              <a:rPr lang="en-US" altLang="en-US" sz="2000" i="1" dirty="0" err="1"/>
              <a:t>C</a:t>
            </a:r>
            <a:r>
              <a:rPr lang="en-US" altLang="en-US" sz="2000" i="1" baseline="-25000" dirty="0" err="1"/>
              <a:t>sj</a:t>
            </a:r>
            <a:r>
              <a:rPr lang="en-US" altLang="en-US" sz="2000" dirty="0"/>
              <a:t> for all </a:t>
            </a:r>
            <a:r>
              <a:rPr lang="en-US" altLang="en-US" sz="2000" i="1" dirty="0"/>
              <a:t>j </a:t>
            </a:r>
            <a:r>
              <a:rPr lang="en-US" altLang="en-US" sz="2000" i="1" dirty="0">
                <a:sym typeface="Symbol" panose="05050102010706020507" pitchFamily="18" charset="2"/>
              </a:rPr>
              <a:t> s,  </a:t>
            </a:r>
            <a:r>
              <a:rPr lang="en-US" altLang="en-US" sz="2000" dirty="0">
                <a:sym typeface="Symbol" panose="05050102010706020507" pitchFamily="18" charset="2"/>
              </a:rPr>
              <a:t>distances of directly-connected neighbors</a:t>
            </a:r>
          </a:p>
        </p:txBody>
      </p:sp>
      <p:sp>
        <p:nvSpPr>
          <p:cNvPr id="47" name="Oval 106"/>
          <p:cNvSpPr>
            <a:spLocks noChangeArrowheads="1"/>
          </p:cNvSpPr>
          <p:nvPr/>
        </p:nvSpPr>
        <p:spPr bwMode="auto">
          <a:xfrm>
            <a:off x="2438280" y="3996531"/>
            <a:ext cx="360363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j-lt"/>
              </a:rPr>
              <a:t>1</a:t>
            </a:r>
          </a:p>
        </p:txBody>
      </p:sp>
      <p:sp>
        <p:nvSpPr>
          <p:cNvPr id="48" name="Line 107"/>
          <p:cNvSpPr>
            <a:spLocks noChangeShapeType="1"/>
          </p:cNvSpPr>
          <p:nvPr/>
        </p:nvSpPr>
        <p:spPr bwMode="auto">
          <a:xfrm>
            <a:off x="2803405" y="4150519"/>
            <a:ext cx="1128714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9" name="Line 108"/>
          <p:cNvSpPr>
            <a:spLocks noChangeShapeType="1"/>
          </p:cNvSpPr>
          <p:nvPr/>
        </p:nvSpPr>
        <p:spPr bwMode="auto">
          <a:xfrm flipH="1">
            <a:off x="3947994" y="4326731"/>
            <a:ext cx="101600" cy="4476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0" name="Line 109"/>
          <p:cNvSpPr>
            <a:spLocks noChangeShapeType="1"/>
          </p:cNvSpPr>
          <p:nvPr/>
        </p:nvSpPr>
        <p:spPr bwMode="auto">
          <a:xfrm>
            <a:off x="3957519" y="5082382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1" name="Line 110"/>
          <p:cNvSpPr>
            <a:spLocks noChangeShapeType="1"/>
          </p:cNvSpPr>
          <p:nvPr/>
        </p:nvSpPr>
        <p:spPr bwMode="auto">
          <a:xfrm flipV="1">
            <a:off x="4513145" y="4472781"/>
            <a:ext cx="787401" cy="9572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2" name="Line 111"/>
          <p:cNvSpPr>
            <a:spLocks noChangeShapeType="1"/>
          </p:cNvSpPr>
          <p:nvPr/>
        </p:nvSpPr>
        <p:spPr bwMode="auto">
          <a:xfrm flipH="1" flipV="1">
            <a:off x="2760543" y="5504657"/>
            <a:ext cx="1446215" cy="7461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3" name="Line 112"/>
          <p:cNvSpPr>
            <a:spLocks noChangeShapeType="1"/>
          </p:cNvSpPr>
          <p:nvPr/>
        </p:nvSpPr>
        <p:spPr bwMode="auto">
          <a:xfrm>
            <a:off x="2600205" y="4299744"/>
            <a:ext cx="0" cy="97155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4" name="Line 113"/>
          <p:cNvSpPr>
            <a:spLocks noChangeShapeType="1"/>
          </p:cNvSpPr>
          <p:nvPr/>
        </p:nvSpPr>
        <p:spPr bwMode="auto">
          <a:xfrm>
            <a:off x="2716092" y="4261644"/>
            <a:ext cx="1008064" cy="5715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5" name="Rectangle 114"/>
          <p:cNvSpPr>
            <a:spLocks noChangeArrowheads="1"/>
          </p:cNvSpPr>
          <p:nvPr/>
        </p:nvSpPr>
        <p:spPr bwMode="auto">
          <a:xfrm>
            <a:off x="2598617" y="4067969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80" name="Oval 116"/>
          <p:cNvSpPr>
            <a:spLocks noChangeArrowheads="1"/>
          </p:cNvSpPr>
          <p:nvPr/>
        </p:nvSpPr>
        <p:spPr bwMode="auto">
          <a:xfrm>
            <a:off x="2423992" y="5264944"/>
            <a:ext cx="360363" cy="325438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2</a:t>
            </a:r>
          </a:p>
        </p:txBody>
      </p:sp>
      <p:grpSp>
        <p:nvGrpSpPr>
          <p:cNvPr id="57" name="Group 118"/>
          <p:cNvGrpSpPr>
            <a:grpSpLocks/>
          </p:cNvGrpSpPr>
          <p:nvPr/>
        </p:nvGrpSpPr>
        <p:grpSpPr bwMode="auto">
          <a:xfrm>
            <a:off x="3716219" y="4753769"/>
            <a:ext cx="360363" cy="357188"/>
            <a:chOff x="1246" y="1229"/>
            <a:chExt cx="227" cy="225"/>
          </a:xfrm>
        </p:grpSpPr>
        <p:sp>
          <p:nvSpPr>
            <p:cNvPr id="78" name="Oval 119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79" name="Rectangle 120"/>
            <p:cNvSpPr>
              <a:spLocks noChangeArrowheads="1"/>
            </p:cNvSpPr>
            <p:nvPr/>
          </p:nvSpPr>
          <p:spPr bwMode="auto">
            <a:xfrm>
              <a:off x="1349" y="1280"/>
              <a:ext cx="8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+mj-lt"/>
                </a:rPr>
                <a:t>4</a:t>
              </a:r>
            </a:p>
          </p:txBody>
        </p:sp>
      </p:grpSp>
      <p:sp>
        <p:nvSpPr>
          <p:cNvPr id="76" name="Oval 122"/>
          <p:cNvSpPr>
            <a:spLocks noChangeArrowheads="1"/>
          </p:cNvSpPr>
          <p:nvPr/>
        </p:nvSpPr>
        <p:spPr bwMode="auto">
          <a:xfrm>
            <a:off x="4198820" y="5380832"/>
            <a:ext cx="360363" cy="32385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grpSp>
        <p:nvGrpSpPr>
          <p:cNvPr id="59" name="Group 124"/>
          <p:cNvGrpSpPr>
            <a:grpSpLocks/>
          </p:cNvGrpSpPr>
          <p:nvPr/>
        </p:nvGrpSpPr>
        <p:grpSpPr bwMode="auto">
          <a:xfrm>
            <a:off x="5265621" y="4212431"/>
            <a:ext cx="358776" cy="325438"/>
            <a:chOff x="2222" y="888"/>
            <a:chExt cx="226" cy="205"/>
          </a:xfrm>
        </p:grpSpPr>
        <p:sp>
          <p:nvSpPr>
            <p:cNvPr id="74" name="Oval 125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75" name="Rectangle 126"/>
            <p:cNvSpPr>
              <a:spLocks noChangeArrowheads="1"/>
            </p:cNvSpPr>
            <p:nvPr/>
          </p:nvSpPr>
          <p:spPr bwMode="auto">
            <a:xfrm>
              <a:off x="2316" y="912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0" name="Rectangle 127"/>
          <p:cNvSpPr>
            <a:spLocks noChangeArrowheads="1"/>
          </p:cNvSpPr>
          <p:nvPr/>
        </p:nvSpPr>
        <p:spPr bwMode="auto">
          <a:xfrm>
            <a:off x="3151068" y="4937919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1" name="Rectangle 128"/>
          <p:cNvSpPr>
            <a:spLocks noChangeArrowheads="1"/>
          </p:cNvSpPr>
          <p:nvPr/>
        </p:nvSpPr>
        <p:spPr bwMode="auto">
          <a:xfrm>
            <a:off x="4713171" y="4018756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2" name="Rectangle 129"/>
          <p:cNvSpPr>
            <a:spLocks noChangeArrowheads="1"/>
          </p:cNvSpPr>
          <p:nvPr/>
        </p:nvSpPr>
        <p:spPr bwMode="auto">
          <a:xfrm>
            <a:off x="4070232" y="4474369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63" name="Rectangle 130"/>
          <p:cNvSpPr>
            <a:spLocks noChangeArrowheads="1"/>
          </p:cNvSpPr>
          <p:nvPr/>
        </p:nvSpPr>
        <p:spPr bwMode="auto">
          <a:xfrm>
            <a:off x="4173420" y="5095082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4" name="Rectangle 131"/>
          <p:cNvSpPr>
            <a:spLocks noChangeArrowheads="1"/>
          </p:cNvSpPr>
          <p:nvPr/>
        </p:nvSpPr>
        <p:spPr bwMode="auto">
          <a:xfrm>
            <a:off x="4990984" y="4945857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5" name="Rectangle 132"/>
          <p:cNvSpPr>
            <a:spLocks noChangeArrowheads="1"/>
          </p:cNvSpPr>
          <p:nvPr/>
        </p:nvSpPr>
        <p:spPr bwMode="auto">
          <a:xfrm>
            <a:off x="2463680" y="4672806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6" name="Rectangle 133"/>
          <p:cNvSpPr>
            <a:spLocks noChangeArrowheads="1"/>
          </p:cNvSpPr>
          <p:nvPr/>
        </p:nvSpPr>
        <p:spPr bwMode="auto">
          <a:xfrm>
            <a:off x="3266956" y="4399756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7" name="Rectangle 134"/>
          <p:cNvSpPr>
            <a:spLocks noChangeArrowheads="1"/>
          </p:cNvSpPr>
          <p:nvPr/>
        </p:nvSpPr>
        <p:spPr bwMode="auto">
          <a:xfrm>
            <a:off x="3238381" y="3945731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68" name="Rectangle 135"/>
          <p:cNvSpPr>
            <a:spLocks noChangeArrowheads="1"/>
          </p:cNvSpPr>
          <p:nvPr/>
        </p:nvSpPr>
        <p:spPr bwMode="auto">
          <a:xfrm>
            <a:off x="3487619" y="5566569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9" name="Line 136"/>
          <p:cNvSpPr>
            <a:spLocks noChangeShapeType="1"/>
          </p:cNvSpPr>
          <p:nvPr/>
        </p:nvSpPr>
        <p:spPr bwMode="auto">
          <a:xfrm>
            <a:off x="4252795" y="4163219"/>
            <a:ext cx="992189" cy="16351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0" name="Line 137"/>
          <p:cNvSpPr>
            <a:spLocks noChangeShapeType="1"/>
          </p:cNvSpPr>
          <p:nvPr/>
        </p:nvSpPr>
        <p:spPr bwMode="auto">
          <a:xfrm flipH="1">
            <a:off x="2728792" y="5012532"/>
            <a:ext cx="963614" cy="3476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71" name="Group 138"/>
          <p:cNvGrpSpPr>
            <a:grpSpLocks/>
          </p:cNvGrpSpPr>
          <p:nvPr/>
        </p:nvGrpSpPr>
        <p:grpSpPr bwMode="auto">
          <a:xfrm>
            <a:off x="3968632" y="4002881"/>
            <a:ext cx="360363" cy="323850"/>
            <a:chOff x="1405" y="756"/>
            <a:chExt cx="227" cy="204"/>
          </a:xfrm>
        </p:grpSpPr>
        <p:sp>
          <p:nvSpPr>
            <p:cNvPr id="72" name="Rectangle 139"/>
            <p:cNvSpPr>
              <a:spLocks noChangeArrowheads="1"/>
            </p:cNvSpPr>
            <p:nvPr/>
          </p:nvSpPr>
          <p:spPr bwMode="auto">
            <a:xfrm>
              <a:off x="1488" y="768"/>
              <a:ext cx="8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+mj-lt"/>
                </a:rPr>
                <a:t>3</a:t>
              </a:r>
            </a:p>
          </p:txBody>
        </p:sp>
        <p:sp>
          <p:nvSpPr>
            <p:cNvPr id="73" name="Oval 140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4" name="Rectangle 3"/>
          <p:cNvSpPr/>
          <p:nvPr/>
        </p:nvSpPr>
        <p:spPr>
          <a:xfrm>
            <a:off x="5243278" y="4167743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ＭＳ Ｐゴシック" charset="0"/>
                <a:cs typeface="Arial" charset="0"/>
                <a:sym typeface="Symbol" charset="0"/>
              </a:rPr>
              <a:t>6</a:t>
            </a:r>
            <a:endParaRPr lang="en-AU" dirty="0">
              <a:latin typeface="+mj-lt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187067" y="537210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ＭＳ Ｐゴシック" charset="0"/>
                <a:cs typeface="Arial" charset="0"/>
                <a:sym typeface="Symbol" charset="0"/>
              </a:rPr>
              <a:t>5</a:t>
            </a:r>
            <a:endParaRPr lang="en-AU" dirty="0">
              <a:latin typeface="+mj-lt"/>
            </a:endParaRPr>
          </a:p>
        </p:txBody>
      </p:sp>
      <p:sp>
        <p:nvSpPr>
          <p:cNvPr id="87" name="Rectangle 139"/>
          <p:cNvSpPr>
            <a:spLocks noChangeArrowheads="1"/>
          </p:cNvSpPr>
          <p:nvPr/>
        </p:nvSpPr>
        <p:spPr bwMode="auto">
          <a:xfrm>
            <a:off x="4365976" y="3817144"/>
            <a:ext cx="115888" cy="276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89" name="Rectangle 139"/>
          <p:cNvSpPr>
            <a:spLocks noChangeArrowheads="1"/>
          </p:cNvSpPr>
          <p:nvPr/>
        </p:nvSpPr>
        <p:spPr bwMode="auto">
          <a:xfrm>
            <a:off x="4099601" y="4774408"/>
            <a:ext cx="115416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90" name="Rectangle 139"/>
          <p:cNvSpPr>
            <a:spLocks noChangeArrowheads="1"/>
          </p:cNvSpPr>
          <p:nvPr/>
        </p:nvSpPr>
        <p:spPr bwMode="auto">
          <a:xfrm>
            <a:off x="2665972" y="5579270"/>
            <a:ext cx="115888" cy="276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659085" y="4220369"/>
            <a:ext cx="34977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70936" y="5471875"/>
            <a:ext cx="34977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2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Dijkstra</a:t>
            </a:r>
            <a:r>
              <a:rPr lang="en-AU" altLang="ja-JP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</a:t>
            </a:r>
            <a:endParaRPr lang="en-US" altLang="en-US" dirty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5450" y="1323975"/>
            <a:ext cx="8686800" cy="153888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000" b="1" dirty="0">
                <a:solidFill>
                  <a:srgbClr val="0000FF"/>
                </a:solidFill>
              </a:rPr>
              <a:t>Step A: (</a:t>
            </a:r>
            <a:r>
              <a:rPr lang="en-US" altLang="en-US" sz="2000" b="1" i="1" dirty="0">
                <a:solidFill>
                  <a:srgbClr val="0000FF"/>
                </a:solidFill>
              </a:rPr>
              <a:t>Find next closest node </a:t>
            </a:r>
            <a:r>
              <a:rPr lang="en-US" altLang="en-US" sz="2000" b="1" i="1" dirty="0" err="1">
                <a:solidFill>
                  <a:srgbClr val="0000FF"/>
                </a:solidFill>
              </a:rPr>
              <a:t>i</a:t>
            </a:r>
            <a:r>
              <a:rPr lang="en-US" altLang="en-US" sz="2000" b="1" dirty="0">
                <a:solidFill>
                  <a:srgbClr val="0000FF"/>
                </a:solidFill>
              </a:rPr>
              <a:t>) </a:t>
            </a:r>
          </a:p>
          <a:p>
            <a:pPr lvl="1"/>
            <a:r>
              <a:rPr lang="en-US" altLang="en-US" sz="2000" dirty="0"/>
              <a:t>Find </a:t>
            </a:r>
            <a:r>
              <a:rPr lang="en-US" altLang="en-US" sz="2000" i="1" dirty="0" err="1"/>
              <a:t>i</a:t>
            </a:r>
            <a:r>
              <a:rPr lang="en-US" altLang="en-US" sz="2000" i="1" dirty="0"/>
              <a:t> </a:t>
            </a:r>
            <a:r>
              <a:rPr lang="en-US" altLang="en-US" sz="2000" i="1" dirty="0">
                <a:sym typeface="Symbol" panose="05050102010706020507" pitchFamily="18" charset="2"/>
              </a:rPr>
              <a:t>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such that</a:t>
            </a:r>
          </a:p>
          <a:p>
            <a:pPr lvl="1"/>
            <a:r>
              <a:rPr lang="en-US" altLang="en-US" sz="2000" i="1" dirty="0"/>
              <a:t>D</a:t>
            </a:r>
            <a:r>
              <a:rPr lang="en-US" altLang="en-US" sz="2000" i="1" baseline="-25000" dirty="0"/>
              <a:t>i</a:t>
            </a:r>
            <a:r>
              <a:rPr lang="en-US" altLang="en-US" sz="2000" dirty="0"/>
              <a:t> = min </a:t>
            </a:r>
            <a:r>
              <a:rPr lang="en-US" altLang="en-US" sz="2000" i="1" dirty="0" err="1"/>
              <a:t>D</a:t>
            </a:r>
            <a:r>
              <a:rPr lang="en-US" altLang="en-US" sz="2000" i="1" baseline="-25000" dirty="0" err="1"/>
              <a:t>j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   for  </a:t>
            </a:r>
            <a:r>
              <a:rPr lang="en-US" altLang="en-US" sz="2000" i="1" dirty="0"/>
              <a:t>j </a:t>
            </a:r>
            <a:r>
              <a:rPr lang="en-US" altLang="en-US" sz="2000" i="1" dirty="0">
                <a:sym typeface="Symbol" panose="05050102010706020507" pitchFamily="18" charset="2"/>
              </a:rPr>
              <a:t> N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Add </a:t>
            </a:r>
            <a:r>
              <a:rPr lang="en-US" altLang="en-US" sz="2000" i="1" dirty="0" err="1"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 to 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contains all the nodes, stop</a:t>
            </a:r>
          </a:p>
        </p:txBody>
      </p:sp>
      <p:sp>
        <p:nvSpPr>
          <p:cNvPr id="45" name="Oval 106"/>
          <p:cNvSpPr>
            <a:spLocks noChangeArrowheads="1"/>
          </p:cNvSpPr>
          <p:nvPr/>
        </p:nvSpPr>
        <p:spPr bwMode="auto">
          <a:xfrm>
            <a:off x="2438280" y="3996531"/>
            <a:ext cx="360363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j-lt"/>
              </a:rPr>
              <a:t>1</a:t>
            </a:r>
          </a:p>
        </p:txBody>
      </p:sp>
      <p:sp>
        <p:nvSpPr>
          <p:cNvPr id="46" name="Line 107"/>
          <p:cNvSpPr>
            <a:spLocks noChangeShapeType="1"/>
          </p:cNvSpPr>
          <p:nvPr/>
        </p:nvSpPr>
        <p:spPr bwMode="auto">
          <a:xfrm>
            <a:off x="2803405" y="4150519"/>
            <a:ext cx="1128714" cy="0"/>
          </a:xfrm>
          <a:prstGeom prst="line">
            <a:avLst/>
          </a:prstGeom>
          <a:noFill/>
          <a:ln w="222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7" name="Line 108"/>
          <p:cNvSpPr>
            <a:spLocks noChangeShapeType="1"/>
          </p:cNvSpPr>
          <p:nvPr/>
        </p:nvSpPr>
        <p:spPr bwMode="auto">
          <a:xfrm flipH="1">
            <a:off x="3947994" y="4326731"/>
            <a:ext cx="101600" cy="4476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8" name="Line 109"/>
          <p:cNvSpPr>
            <a:spLocks noChangeShapeType="1"/>
          </p:cNvSpPr>
          <p:nvPr/>
        </p:nvSpPr>
        <p:spPr bwMode="auto">
          <a:xfrm>
            <a:off x="3957519" y="5082382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9" name="Line 110"/>
          <p:cNvSpPr>
            <a:spLocks noChangeShapeType="1"/>
          </p:cNvSpPr>
          <p:nvPr/>
        </p:nvSpPr>
        <p:spPr bwMode="auto">
          <a:xfrm flipV="1">
            <a:off x="4513145" y="4472781"/>
            <a:ext cx="787401" cy="9572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0" name="Line 111"/>
          <p:cNvSpPr>
            <a:spLocks noChangeShapeType="1"/>
          </p:cNvSpPr>
          <p:nvPr/>
        </p:nvSpPr>
        <p:spPr bwMode="auto">
          <a:xfrm flipH="1" flipV="1">
            <a:off x="2760543" y="5504657"/>
            <a:ext cx="1446215" cy="7461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1" name="Line 112"/>
          <p:cNvSpPr>
            <a:spLocks noChangeShapeType="1"/>
          </p:cNvSpPr>
          <p:nvPr/>
        </p:nvSpPr>
        <p:spPr bwMode="auto">
          <a:xfrm>
            <a:off x="2600205" y="4299744"/>
            <a:ext cx="0" cy="97155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2" name="Line 113"/>
          <p:cNvSpPr>
            <a:spLocks noChangeShapeType="1"/>
          </p:cNvSpPr>
          <p:nvPr/>
        </p:nvSpPr>
        <p:spPr bwMode="auto">
          <a:xfrm>
            <a:off x="2716092" y="4261644"/>
            <a:ext cx="1008064" cy="5715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3" name="Rectangle 114"/>
          <p:cNvSpPr>
            <a:spLocks noChangeArrowheads="1"/>
          </p:cNvSpPr>
          <p:nvPr/>
        </p:nvSpPr>
        <p:spPr bwMode="auto">
          <a:xfrm>
            <a:off x="2598617" y="4067969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54" name="Oval 116"/>
          <p:cNvSpPr>
            <a:spLocks noChangeArrowheads="1"/>
          </p:cNvSpPr>
          <p:nvPr/>
        </p:nvSpPr>
        <p:spPr bwMode="auto">
          <a:xfrm>
            <a:off x="2423992" y="5264944"/>
            <a:ext cx="360363" cy="325438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2</a:t>
            </a:r>
          </a:p>
        </p:txBody>
      </p:sp>
      <p:grpSp>
        <p:nvGrpSpPr>
          <p:cNvPr id="55" name="Group 118"/>
          <p:cNvGrpSpPr>
            <a:grpSpLocks/>
          </p:cNvGrpSpPr>
          <p:nvPr/>
        </p:nvGrpSpPr>
        <p:grpSpPr bwMode="auto">
          <a:xfrm>
            <a:off x="3716219" y="4753769"/>
            <a:ext cx="360363" cy="357188"/>
            <a:chOff x="1246" y="1229"/>
            <a:chExt cx="227" cy="225"/>
          </a:xfrm>
        </p:grpSpPr>
        <p:sp>
          <p:nvSpPr>
            <p:cNvPr id="56" name="Oval 119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7" name="Rectangle 120"/>
            <p:cNvSpPr>
              <a:spLocks noChangeArrowheads="1"/>
            </p:cNvSpPr>
            <p:nvPr/>
          </p:nvSpPr>
          <p:spPr bwMode="auto">
            <a:xfrm>
              <a:off x="1349" y="1280"/>
              <a:ext cx="8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+mj-lt"/>
                </a:rPr>
                <a:t>4</a:t>
              </a:r>
            </a:p>
          </p:txBody>
        </p:sp>
      </p:grpSp>
      <p:sp>
        <p:nvSpPr>
          <p:cNvPr id="58" name="Oval 122"/>
          <p:cNvSpPr>
            <a:spLocks noChangeArrowheads="1"/>
          </p:cNvSpPr>
          <p:nvPr/>
        </p:nvSpPr>
        <p:spPr bwMode="auto">
          <a:xfrm>
            <a:off x="4198820" y="5380832"/>
            <a:ext cx="360363" cy="32385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grpSp>
        <p:nvGrpSpPr>
          <p:cNvPr id="59" name="Group 124"/>
          <p:cNvGrpSpPr>
            <a:grpSpLocks/>
          </p:cNvGrpSpPr>
          <p:nvPr/>
        </p:nvGrpSpPr>
        <p:grpSpPr bwMode="auto">
          <a:xfrm>
            <a:off x="5265621" y="4212431"/>
            <a:ext cx="358776" cy="325438"/>
            <a:chOff x="2222" y="888"/>
            <a:chExt cx="226" cy="205"/>
          </a:xfrm>
        </p:grpSpPr>
        <p:sp>
          <p:nvSpPr>
            <p:cNvPr id="60" name="Oval 125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1" name="Rectangle 126"/>
            <p:cNvSpPr>
              <a:spLocks noChangeArrowheads="1"/>
            </p:cNvSpPr>
            <p:nvPr/>
          </p:nvSpPr>
          <p:spPr bwMode="auto">
            <a:xfrm>
              <a:off x="2316" y="912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2" name="Rectangle 127"/>
          <p:cNvSpPr>
            <a:spLocks noChangeArrowheads="1"/>
          </p:cNvSpPr>
          <p:nvPr/>
        </p:nvSpPr>
        <p:spPr bwMode="auto">
          <a:xfrm>
            <a:off x="3151068" y="4937919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3" name="Rectangle 128"/>
          <p:cNvSpPr>
            <a:spLocks noChangeArrowheads="1"/>
          </p:cNvSpPr>
          <p:nvPr/>
        </p:nvSpPr>
        <p:spPr bwMode="auto">
          <a:xfrm>
            <a:off x="4713171" y="4018756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4" name="Rectangle 129"/>
          <p:cNvSpPr>
            <a:spLocks noChangeArrowheads="1"/>
          </p:cNvSpPr>
          <p:nvPr/>
        </p:nvSpPr>
        <p:spPr bwMode="auto">
          <a:xfrm>
            <a:off x="4070232" y="4474369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65" name="Rectangle 130"/>
          <p:cNvSpPr>
            <a:spLocks noChangeArrowheads="1"/>
          </p:cNvSpPr>
          <p:nvPr/>
        </p:nvSpPr>
        <p:spPr bwMode="auto">
          <a:xfrm>
            <a:off x="4173420" y="5095082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6" name="Rectangle 131"/>
          <p:cNvSpPr>
            <a:spLocks noChangeArrowheads="1"/>
          </p:cNvSpPr>
          <p:nvPr/>
        </p:nvSpPr>
        <p:spPr bwMode="auto">
          <a:xfrm>
            <a:off x="4990984" y="4945857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7" name="Rectangle 132"/>
          <p:cNvSpPr>
            <a:spLocks noChangeArrowheads="1"/>
          </p:cNvSpPr>
          <p:nvPr/>
        </p:nvSpPr>
        <p:spPr bwMode="auto">
          <a:xfrm>
            <a:off x="2463680" y="4672806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8" name="Rectangle 133"/>
          <p:cNvSpPr>
            <a:spLocks noChangeArrowheads="1"/>
          </p:cNvSpPr>
          <p:nvPr/>
        </p:nvSpPr>
        <p:spPr bwMode="auto">
          <a:xfrm>
            <a:off x="3266956" y="4399756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9" name="Rectangle 134"/>
          <p:cNvSpPr>
            <a:spLocks noChangeArrowheads="1"/>
          </p:cNvSpPr>
          <p:nvPr/>
        </p:nvSpPr>
        <p:spPr bwMode="auto">
          <a:xfrm>
            <a:off x="3238381" y="3945731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70" name="Rectangle 135"/>
          <p:cNvSpPr>
            <a:spLocks noChangeArrowheads="1"/>
          </p:cNvSpPr>
          <p:nvPr/>
        </p:nvSpPr>
        <p:spPr bwMode="auto">
          <a:xfrm>
            <a:off x="3487619" y="5566569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71" name="Line 136"/>
          <p:cNvSpPr>
            <a:spLocks noChangeShapeType="1"/>
          </p:cNvSpPr>
          <p:nvPr/>
        </p:nvSpPr>
        <p:spPr bwMode="auto">
          <a:xfrm>
            <a:off x="4252795" y="4163219"/>
            <a:ext cx="992189" cy="16351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2" name="Line 137"/>
          <p:cNvSpPr>
            <a:spLocks noChangeShapeType="1"/>
          </p:cNvSpPr>
          <p:nvPr/>
        </p:nvSpPr>
        <p:spPr bwMode="auto">
          <a:xfrm flipH="1">
            <a:off x="2728792" y="5012532"/>
            <a:ext cx="963614" cy="3476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6" name="Rectangle 75"/>
          <p:cNvSpPr/>
          <p:nvPr/>
        </p:nvSpPr>
        <p:spPr>
          <a:xfrm>
            <a:off x="5243278" y="4167743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ＭＳ Ｐゴシック" charset="0"/>
                <a:cs typeface="Arial" charset="0"/>
                <a:sym typeface="Symbol" charset="0"/>
              </a:rPr>
              <a:t>6</a:t>
            </a:r>
            <a:endParaRPr lang="en-AU" dirty="0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187067" y="537210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ＭＳ Ｐゴシック" charset="0"/>
                <a:cs typeface="Arial" charset="0"/>
                <a:sym typeface="Symbol" charset="0"/>
              </a:rPr>
              <a:t>5</a:t>
            </a:r>
            <a:endParaRPr lang="en-AU" dirty="0">
              <a:latin typeface="+mj-lt"/>
            </a:endParaRPr>
          </a:p>
        </p:txBody>
      </p:sp>
      <p:sp>
        <p:nvSpPr>
          <p:cNvPr id="78" name="Rectangle 139"/>
          <p:cNvSpPr>
            <a:spLocks noChangeArrowheads="1"/>
          </p:cNvSpPr>
          <p:nvPr/>
        </p:nvSpPr>
        <p:spPr bwMode="auto">
          <a:xfrm>
            <a:off x="4365976" y="3817144"/>
            <a:ext cx="115888" cy="276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9" name="Rectangle 139"/>
          <p:cNvSpPr>
            <a:spLocks noChangeArrowheads="1"/>
          </p:cNvSpPr>
          <p:nvPr/>
        </p:nvSpPr>
        <p:spPr bwMode="auto">
          <a:xfrm>
            <a:off x="4099601" y="4774408"/>
            <a:ext cx="115416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80" name="Rectangle 139"/>
          <p:cNvSpPr>
            <a:spLocks noChangeArrowheads="1"/>
          </p:cNvSpPr>
          <p:nvPr/>
        </p:nvSpPr>
        <p:spPr bwMode="auto">
          <a:xfrm>
            <a:off x="2665972" y="5579270"/>
            <a:ext cx="115888" cy="276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659085" y="4220369"/>
            <a:ext cx="34977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570936" y="5471875"/>
            <a:ext cx="34977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3" name="Oval 106"/>
          <p:cNvSpPr>
            <a:spLocks noChangeArrowheads="1"/>
          </p:cNvSpPr>
          <p:nvPr/>
        </p:nvSpPr>
        <p:spPr bwMode="auto">
          <a:xfrm>
            <a:off x="3942439" y="4007643"/>
            <a:ext cx="360363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3676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</a:t>
            </a:r>
            <a:endParaRPr lang="en-US" altLang="en-US" dirty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5450" y="1323975"/>
            <a:ext cx="8686800" cy="5243513"/>
          </a:xfrm>
        </p:spPr>
        <p:txBody>
          <a:bodyPr/>
          <a:lstStyle/>
          <a:p>
            <a:r>
              <a:rPr lang="en-US" altLang="en-US" sz="2000" b="1" dirty="0"/>
              <a:t>(node </a:t>
            </a:r>
            <a:r>
              <a:rPr lang="en-US" altLang="en-US" sz="2000" b="1" dirty="0" err="1"/>
              <a:t>i</a:t>
            </a:r>
            <a:r>
              <a:rPr lang="en-US" altLang="en-US" sz="2000" b="1" dirty="0"/>
              <a:t> was added to N last step)</a:t>
            </a:r>
          </a:p>
          <a:p>
            <a:r>
              <a:rPr lang="en-US" altLang="en-US" sz="2000" b="1" dirty="0"/>
              <a:t>Other nodes may find a better way via the newly added </a:t>
            </a:r>
          </a:p>
          <a:p>
            <a:r>
              <a:rPr lang="en-US" altLang="en-US" sz="2000" b="1" dirty="0">
                <a:solidFill>
                  <a:srgbClr val="0000FF"/>
                </a:solidFill>
              </a:rPr>
              <a:t>Step B: (</a:t>
            </a:r>
            <a:r>
              <a:rPr lang="en-US" altLang="en-US" sz="2000" b="1" i="1" dirty="0">
                <a:solidFill>
                  <a:srgbClr val="0000FF"/>
                </a:solidFill>
              </a:rPr>
              <a:t>update minimum costs)</a:t>
            </a:r>
          </a:p>
          <a:p>
            <a:pPr lvl="1"/>
            <a:r>
              <a:rPr lang="en-US" altLang="en-US" sz="2000" dirty="0"/>
              <a:t>For each node </a:t>
            </a:r>
            <a:r>
              <a:rPr lang="en-US" altLang="en-US" sz="2000" i="1" dirty="0"/>
              <a:t>j </a:t>
            </a:r>
            <a:r>
              <a:rPr lang="en-US" altLang="en-US" sz="2000" i="1" dirty="0">
                <a:sym typeface="Symbol" panose="05050102010706020507" pitchFamily="18" charset="2"/>
              </a:rPr>
              <a:t> N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lvl="1"/>
            <a:r>
              <a:rPr lang="en-US" altLang="en-US" sz="2000" i="1" dirty="0" err="1">
                <a:sym typeface="Symbol" panose="05050102010706020507" pitchFamily="18" charset="2"/>
              </a:rPr>
              <a:t>D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2000" dirty="0">
                <a:sym typeface="Symbol" panose="05050102010706020507" pitchFamily="18" charset="2"/>
              </a:rPr>
              <a:t> = min (</a:t>
            </a:r>
            <a:r>
              <a:rPr lang="en-US" altLang="en-US" sz="2000" i="1" dirty="0" err="1"/>
              <a:t>D</a:t>
            </a:r>
            <a:r>
              <a:rPr lang="en-US" altLang="en-US" sz="2000" i="1" baseline="-25000" dirty="0" err="1"/>
              <a:t>j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D</a:t>
            </a:r>
            <a:r>
              <a:rPr lang="en-US" altLang="en-US" sz="2000" i="1" baseline="-25000" dirty="0" err="1"/>
              <a:t>i</a:t>
            </a:r>
            <a:r>
              <a:rPr lang="en-US" altLang="en-US" sz="2000" i="1" dirty="0" err="1"/>
              <a:t>+C</a:t>
            </a:r>
            <a:r>
              <a:rPr lang="en-US" altLang="en-US" sz="2000" i="1" baseline="-25000" dirty="0" err="1"/>
              <a:t>ij</a:t>
            </a:r>
            <a:r>
              <a:rPr lang="en-US" altLang="en-US" sz="2000" dirty="0"/>
              <a:t>)</a:t>
            </a:r>
          </a:p>
        </p:txBody>
      </p:sp>
      <p:sp>
        <p:nvSpPr>
          <p:cNvPr id="28675" name="Line 4"/>
          <p:cNvSpPr>
            <a:spLocks noChangeShapeType="1"/>
          </p:cNvSpPr>
          <p:nvPr/>
        </p:nvSpPr>
        <p:spPr bwMode="auto">
          <a:xfrm flipV="1">
            <a:off x="3686175" y="2570163"/>
            <a:ext cx="1309688" cy="1651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4995863" y="2306638"/>
            <a:ext cx="39703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 dirty="0"/>
              <a:t>Minimum distance from s</a:t>
            </a:r>
            <a:r>
              <a:rPr lang="en-US" altLang="en-US" dirty="0"/>
              <a:t> to </a:t>
            </a:r>
            <a:r>
              <a:rPr lang="en-US" altLang="en-US" i="1" dirty="0"/>
              <a:t>j through node </a:t>
            </a:r>
            <a:r>
              <a:rPr lang="en-US" altLang="en-US" b="1" i="1" dirty="0" err="1"/>
              <a:t>i</a:t>
            </a:r>
            <a:r>
              <a:rPr lang="en-US" altLang="en-US" i="1" dirty="0"/>
              <a:t> in N</a:t>
            </a:r>
          </a:p>
        </p:txBody>
      </p:sp>
      <p:sp>
        <p:nvSpPr>
          <p:cNvPr id="39" name="Oval 106"/>
          <p:cNvSpPr>
            <a:spLocks noChangeArrowheads="1"/>
          </p:cNvSpPr>
          <p:nvPr/>
        </p:nvSpPr>
        <p:spPr bwMode="auto">
          <a:xfrm>
            <a:off x="2438280" y="3996531"/>
            <a:ext cx="360363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j-lt"/>
              </a:rPr>
              <a:t>1</a:t>
            </a:r>
          </a:p>
        </p:txBody>
      </p:sp>
      <p:sp>
        <p:nvSpPr>
          <p:cNvPr id="40" name="Line 107"/>
          <p:cNvSpPr>
            <a:spLocks noChangeShapeType="1"/>
          </p:cNvSpPr>
          <p:nvPr/>
        </p:nvSpPr>
        <p:spPr bwMode="auto">
          <a:xfrm>
            <a:off x="2803405" y="4150519"/>
            <a:ext cx="1128714" cy="0"/>
          </a:xfrm>
          <a:prstGeom prst="line">
            <a:avLst/>
          </a:prstGeom>
          <a:noFill/>
          <a:ln w="222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1" name="Line 108"/>
          <p:cNvSpPr>
            <a:spLocks noChangeShapeType="1"/>
          </p:cNvSpPr>
          <p:nvPr/>
        </p:nvSpPr>
        <p:spPr bwMode="auto">
          <a:xfrm flipH="1">
            <a:off x="3947994" y="4326731"/>
            <a:ext cx="101600" cy="4476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2" name="Line 109"/>
          <p:cNvSpPr>
            <a:spLocks noChangeShapeType="1"/>
          </p:cNvSpPr>
          <p:nvPr/>
        </p:nvSpPr>
        <p:spPr bwMode="auto">
          <a:xfrm>
            <a:off x="3957519" y="5082382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3" name="Line 110"/>
          <p:cNvSpPr>
            <a:spLocks noChangeShapeType="1"/>
          </p:cNvSpPr>
          <p:nvPr/>
        </p:nvSpPr>
        <p:spPr bwMode="auto">
          <a:xfrm flipV="1">
            <a:off x="4513145" y="4472781"/>
            <a:ext cx="787401" cy="9572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4" name="Line 111"/>
          <p:cNvSpPr>
            <a:spLocks noChangeShapeType="1"/>
          </p:cNvSpPr>
          <p:nvPr/>
        </p:nvSpPr>
        <p:spPr bwMode="auto">
          <a:xfrm flipH="1" flipV="1">
            <a:off x="2760543" y="5504657"/>
            <a:ext cx="1446215" cy="7461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5" name="Line 112"/>
          <p:cNvSpPr>
            <a:spLocks noChangeShapeType="1"/>
          </p:cNvSpPr>
          <p:nvPr/>
        </p:nvSpPr>
        <p:spPr bwMode="auto">
          <a:xfrm>
            <a:off x="2600205" y="4299744"/>
            <a:ext cx="0" cy="97155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6" name="Line 113"/>
          <p:cNvSpPr>
            <a:spLocks noChangeShapeType="1"/>
          </p:cNvSpPr>
          <p:nvPr/>
        </p:nvSpPr>
        <p:spPr bwMode="auto">
          <a:xfrm>
            <a:off x="2716092" y="4261644"/>
            <a:ext cx="1008064" cy="5715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7" name="Rectangle 114"/>
          <p:cNvSpPr>
            <a:spLocks noChangeArrowheads="1"/>
          </p:cNvSpPr>
          <p:nvPr/>
        </p:nvSpPr>
        <p:spPr bwMode="auto">
          <a:xfrm>
            <a:off x="2598617" y="4067969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48" name="Oval 116"/>
          <p:cNvSpPr>
            <a:spLocks noChangeArrowheads="1"/>
          </p:cNvSpPr>
          <p:nvPr/>
        </p:nvSpPr>
        <p:spPr bwMode="auto">
          <a:xfrm>
            <a:off x="2423992" y="5264944"/>
            <a:ext cx="360363" cy="325438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2</a:t>
            </a:r>
          </a:p>
        </p:txBody>
      </p:sp>
      <p:grpSp>
        <p:nvGrpSpPr>
          <p:cNvPr id="49" name="Group 118"/>
          <p:cNvGrpSpPr>
            <a:grpSpLocks/>
          </p:cNvGrpSpPr>
          <p:nvPr/>
        </p:nvGrpSpPr>
        <p:grpSpPr bwMode="auto">
          <a:xfrm>
            <a:off x="3716219" y="4753769"/>
            <a:ext cx="360363" cy="357188"/>
            <a:chOff x="1246" y="1229"/>
            <a:chExt cx="227" cy="225"/>
          </a:xfrm>
        </p:grpSpPr>
        <p:sp>
          <p:nvSpPr>
            <p:cNvPr id="50" name="Oval 119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1" name="Rectangle 120"/>
            <p:cNvSpPr>
              <a:spLocks noChangeArrowheads="1"/>
            </p:cNvSpPr>
            <p:nvPr/>
          </p:nvSpPr>
          <p:spPr bwMode="auto">
            <a:xfrm>
              <a:off x="1349" y="1280"/>
              <a:ext cx="8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+mj-lt"/>
                </a:rPr>
                <a:t>4</a:t>
              </a:r>
            </a:p>
          </p:txBody>
        </p:sp>
      </p:grpSp>
      <p:sp>
        <p:nvSpPr>
          <p:cNvPr id="52" name="Oval 122"/>
          <p:cNvSpPr>
            <a:spLocks noChangeArrowheads="1"/>
          </p:cNvSpPr>
          <p:nvPr/>
        </p:nvSpPr>
        <p:spPr bwMode="auto">
          <a:xfrm>
            <a:off x="4198820" y="5380832"/>
            <a:ext cx="360363" cy="32385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grpSp>
        <p:nvGrpSpPr>
          <p:cNvPr id="53" name="Group 124"/>
          <p:cNvGrpSpPr>
            <a:grpSpLocks/>
          </p:cNvGrpSpPr>
          <p:nvPr/>
        </p:nvGrpSpPr>
        <p:grpSpPr bwMode="auto">
          <a:xfrm>
            <a:off x="5265621" y="4212431"/>
            <a:ext cx="358776" cy="325438"/>
            <a:chOff x="2222" y="888"/>
            <a:chExt cx="226" cy="205"/>
          </a:xfrm>
        </p:grpSpPr>
        <p:sp>
          <p:nvSpPr>
            <p:cNvPr id="54" name="Oval 125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5" name="Rectangle 126"/>
            <p:cNvSpPr>
              <a:spLocks noChangeArrowheads="1"/>
            </p:cNvSpPr>
            <p:nvPr/>
          </p:nvSpPr>
          <p:spPr bwMode="auto">
            <a:xfrm>
              <a:off x="2316" y="912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6" name="Rectangle 127"/>
          <p:cNvSpPr>
            <a:spLocks noChangeArrowheads="1"/>
          </p:cNvSpPr>
          <p:nvPr/>
        </p:nvSpPr>
        <p:spPr bwMode="auto">
          <a:xfrm>
            <a:off x="3151068" y="4937919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57" name="Rectangle 128"/>
          <p:cNvSpPr>
            <a:spLocks noChangeArrowheads="1"/>
          </p:cNvSpPr>
          <p:nvPr/>
        </p:nvSpPr>
        <p:spPr bwMode="auto">
          <a:xfrm>
            <a:off x="4713171" y="4018756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58" name="Rectangle 129"/>
          <p:cNvSpPr>
            <a:spLocks noChangeArrowheads="1"/>
          </p:cNvSpPr>
          <p:nvPr/>
        </p:nvSpPr>
        <p:spPr bwMode="auto">
          <a:xfrm>
            <a:off x="4070232" y="4474369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59" name="Rectangle 130"/>
          <p:cNvSpPr>
            <a:spLocks noChangeArrowheads="1"/>
          </p:cNvSpPr>
          <p:nvPr/>
        </p:nvSpPr>
        <p:spPr bwMode="auto">
          <a:xfrm>
            <a:off x="4173420" y="5095082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0" name="Rectangle 131"/>
          <p:cNvSpPr>
            <a:spLocks noChangeArrowheads="1"/>
          </p:cNvSpPr>
          <p:nvPr/>
        </p:nvSpPr>
        <p:spPr bwMode="auto">
          <a:xfrm>
            <a:off x="4990984" y="4945857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1" name="Rectangle 132"/>
          <p:cNvSpPr>
            <a:spLocks noChangeArrowheads="1"/>
          </p:cNvSpPr>
          <p:nvPr/>
        </p:nvSpPr>
        <p:spPr bwMode="auto">
          <a:xfrm>
            <a:off x="2463680" y="4672806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2" name="Rectangle 133"/>
          <p:cNvSpPr>
            <a:spLocks noChangeArrowheads="1"/>
          </p:cNvSpPr>
          <p:nvPr/>
        </p:nvSpPr>
        <p:spPr bwMode="auto">
          <a:xfrm>
            <a:off x="3266956" y="4399756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3" name="Rectangle 134"/>
          <p:cNvSpPr>
            <a:spLocks noChangeArrowheads="1"/>
          </p:cNvSpPr>
          <p:nvPr/>
        </p:nvSpPr>
        <p:spPr bwMode="auto">
          <a:xfrm>
            <a:off x="3238381" y="3945731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64" name="Rectangle 135"/>
          <p:cNvSpPr>
            <a:spLocks noChangeArrowheads="1"/>
          </p:cNvSpPr>
          <p:nvPr/>
        </p:nvSpPr>
        <p:spPr bwMode="auto">
          <a:xfrm>
            <a:off x="3487619" y="5566569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65" name="Line 136"/>
          <p:cNvSpPr>
            <a:spLocks noChangeShapeType="1"/>
          </p:cNvSpPr>
          <p:nvPr/>
        </p:nvSpPr>
        <p:spPr bwMode="auto">
          <a:xfrm>
            <a:off x="4252795" y="4163219"/>
            <a:ext cx="992189" cy="16351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6" name="Line 137"/>
          <p:cNvSpPr>
            <a:spLocks noChangeShapeType="1"/>
          </p:cNvSpPr>
          <p:nvPr/>
        </p:nvSpPr>
        <p:spPr bwMode="auto">
          <a:xfrm flipH="1">
            <a:off x="2728792" y="5012532"/>
            <a:ext cx="963614" cy="3476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7" name="Rectangle 66"/>
          <p:cNvSpPr/>
          <p:nvPr/>
        </p:nvSpPr>
        <p:spPr>
          <a:xfrm>
            <a:off x="5243278" y="4167743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ＭＳ Ｐゴシック" charset="0"/>
                <a:cs typeface="Arial" charset="0"/>
                <a:sym typeface="Symbol" charset="0"/>
              </a:rPr>
              <a:t>6</a:t>
            </a:r>
            <a:endParaRPr lang="en-AU" dirty="0">
              <a:latin typeface="+mj-lt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187067" y="537210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ＭＳ Ｐゴシック" charset="0"/>
                <a:cs typeface="Arial" charset="0"/>
                <a:sym typeface="Symbol" charset="0"/>
              </a:rPr>
              <a:t>5</a:t>
            </a:r>
            <a:endParaRPr lang="en-AU" dirty="0">
              <a:latin typeface="+mj-lt"/>
            </a:endParaRPr>
          </a:p>
        </p:txBody>
      </p:sp>
      <p:sp>
        <p:nvSpPr>
          <p:cNvPr id="69" name="Rectangle 139"/>
          <p:cNvSpPr>
            <a:spLocks noChangeArrowheads="1"/>
          </p:cNvSpPr>
          <p:nvPr/>
        </p:nvSpPr>
        <p:spPr bwMode="auto">
          <a:xfrm>
            <a:off x="4365976" y="3817144"/>
            <a:ext cx="115888" cy="276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0" name="Rectangle 139"/>
          <p:cNvSpPr>
            <a:spLocks noChangeArrowheads="1"/>
          </p:cNvSpPr>
          <p:nvPr/>
        </p:nvSpPr>
        <p:spPr bwMode="auto">
          <a:xfrm>
            <a:off x="4099601" y="4774408"/>
            <a:ext cx="115416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1" name="Rectangle 139"/>
          <p:cNvSpPr>
            <a:spLocks noChangeArrowheads="1"/>
          </p:cNvSpPr>
          <p:nvPr/>
        </p:nvSpPr>
        <p:spPr bwMode="auto">
          <a:xfrm>
            <a:off x="2665972" y="5579270"/>
            <a:ext cx="115888" cy="276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659085" y="4220369"/>
            <a:ext cx="30008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  <a:sym typeface="Symbol" charset="0"/>
              </a:rPr>
              <a:t>3</a:t>
            </a:r>
            <a:endParaRPr lang="en-A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570936" y="5471875"/>
            <a:ext cx="34977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4" name="Oval 106"/>
          <p:cNvSpPr>
            <a:spLocks noChangeArrowheads="1"/>
          </p:cNvSpPr>
          <p:nvPr/>
        </p:nvSpPr>
        <p:spPr bwMode="auto">
          <a:xfrm>
            <a:off x="3942439" y="4007643"/>
            <a:ext cx="360363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568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</a:t>
            </a:r>
            <a:endParaRPr lang="en-US" altLang="en-US" dirty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5450" y="1323975"/>
            <a:ext cx="8686800" cy="4001095"/>
          </a:xfrm>
        </p:spPr>
        <p:txBody>
          <a:bodyPr>
            <a:normAutofit lnSpcReduction="10000"/>
          </a:bodyPr>
          <a:lstStyle/>
          <a:p>
            <a:r>
              <a:rPr lang="en-US" altLang="en-US" sz="2000" i="1" dirty="0"/>
              <a:t>N</a:t>
            </a:r>
            <a:r>
              <a:rPr lang="en-US" altLang="en-US" sz="2000" dirty="0"/>
              <a:t>:  set of nodes for which shortest path already found</a:t>
            </a:r>
            <a:endParaRPr lang="en-US" altLang="en-US" sz="2000" i="1" dirty="0"/>
          </a:p>
          <a:p>
            <a:r>
              <a:rPr lang="en-US" altLang="en-US" sz="2000" b="1" dirty="0">
                <a:solidFill>
                  <a:srgbClr val="0000FF"/>
                </a:solidFill>
              </a:rPr>
              <a:t>Initialization:  (S</a:t>
            </a:r>
            <a:r>
              <a:rPr lang="en-US" altLang="en-US" sz="2000" b="1" i="1" dirty="0">
                <a:solidFill>
                  <a:srgbClr val="0000FF"/>
                </a:solidFill>
              </a:rPr>
              <a:t>tart with source node s)</a:t>
            </a:r>
          </a:p>
          <a:p>
            <a:pPr lvl="1"/>
            <a:r>
              <a:rPr lang="en-US" altLang="en-US" sz="2000" i="1" dirty="0"/>
              <a:t>N = {s}, D</a:t>
            </a:r>
            <a:r>
              <a:rPr lang="en-US" altLang="en-US" sz="2000" i="1" baseline="-25000" dirty="0"/>
              <a:t>s</a:t>
            </a:r>
            <a:r>
              <a:rPr lang="en-US" altLang="en-US" sz="2000" dirty="0"/>
              <a:t> = 0, </a:t>
            </a:r>
            <a:r>
              <a:rPr lang="ja-JP" altLang="en-US" sz="2000" dirty="0">
                <a:latin typeface="Arial" panose="020B0604020202020204" pitchFamily="34" charset="0"/>
              </a:rPr>
              <a:t>“</a:t>
            </a:r>
            <a:r>
              <a:rPr lang="en-US" altLang="ja-JP" sz="2000" i="1" dirty="0"/>
              <a:t>s</a:t>
            </a:r>
            <a:r>
              <a:rPr lang="en-US" altLang="ja-JP" sz="2000" dirty="0"/>
              <a:t> is distance zero from itself</a:t>
            </a:r>
            <a:r>
              <a:rPr lang="ja-JP" altLang="en-US" sz="2000" dirty="0">
                <a:latin typeface="Arial" panose="020B0604020202020204" pitchFamily="34" charset="0"/>
              </a:rPr>
              <a:t>”</a:t>
            </a:r>
            <a:endParaRPr lang="en-US" altLang="ja-JP" sz="2000" dirty="0"/>
          </a:p>
          <a:p>
            <a:pPr lvl="1"/>
            <a:r>
              <a:rPr lang="en-US" altLang="en-US" sz="2000" i="1" dirty="0" err="1"/>
              <a:t>D</a:t>
            </a:r>
            <a:r>
              <a:rPr lang="en-US" altLang="en-US" sz="2000" i="1" baseline="-25000" dirty="0" err="1"/>
              <a:t>j</a:t>
            </a:r>
            <a:r>
              <a:rPr lang="en-US" altLang="en-US" sz="2000" i="1" dirty="0"/>
              <a:t>=</a:t>
            </a:r>
            <a:r>
              <a:rPr lang="en-US" altLang="en-US" sz="2000" i="1" dirty="0" err="1"/>
              <a:t>C</a:t>
            </a:r>
            <a:r>
              <a:rPr lang="en-US" altLang="en-US" sz="2000" i="1" baseline="-25000" dirty="0" err="1"/>
              <a:t>sj</a:t>
            </a:r>
            <a:r>
              <a:rPr lang="en-US" altLang="en-US" sz="2000" dirty="0"/>
              <a:t> for all </a:t>
            </a:r>
            <a:r>
              <a:rPr lang="en-US" altLang="en-US" sz="2000" i="1" dirty="0"/>
              <a:t>j </a:t>
            </a:r>
            <a:r>
              <a:rPr lang="en-US" altLang="en-US" sz="2000" i="1" dirty="0">
                <a:sym typeface="Symbol" panose="05050102010706020507" pitchFamily="18" charset="2"/>
              </a:rPr>
              <a:t> s,  </a:t>
            </a:r>
            <a:r>
              <a:rPr lang="en-US" altLang="en-US" sz="2000" dirty="0">
                <a:sym typeface="Symbol" panose="05050102010706020507" pitchFamily="18" charset="2"/>
              </a:rPr>
              <a:t>distances of directly-connected neighbors</a:t>
            </a:r>
          </a:p>
          <a:p>
            <a:r>
              <a:rPr lang="en-US" altLang="en-US" sz="2000" b="1" dirty="0">
                <a:solidFill>
                  <a:srgbClr val="0000FF"/>
                </a:solidFill>
              </a:rPr>
              <a:t>Step A: (</a:t>
            </a:r>
            <a:r>
              <a:rPr lang="en-US" altLang="en-US" sz="2000" b="1" i="1" dirty="0">
                <a:solidFill>
                  <a:srgbClr val="0000FF"/>
                </a:solidFill>
              </a:rPr>
              <a:t>Find next closest node </a:t>
            </a:r>
            <a:r>
              <a:rPr lang="en-US" altLang="en-US" sz="2000" b="1" i="1" dirty="0" err="1">
                <a:solidFill>
                  <a:srgbClr val="0000FF"/>
                </a:solidFill>
              </a:rPr>
              <a:t>i</a:t>
            </a:r>
            <a:r>
              <a:rPr lang="en-US" altLang="en-US" sz="2000" b="1" dirty="0">
                <a:solidFill>
                  <a:srgbClr val="0000FF"/>
                </a:solidFill>
              </a:rPr>
              <a:t>) </a:t>
            </a:r>
          </a:p>
          <a:p>
            <a:pPr lvl="1"/>
            <a:r>
              <a:rPr lang="en-US" altLang="en-US" sz="2000" dirty="0"/>
              <a:t>Find </a:t>
            </a:r>
            <a:r>
              <a:rPr lang="en-US" altLang="en-US" sz="2000" i="1" dirty="0" err="1"/>
              <a:t>i</a:t>
            </a:r>
            <a:r>
              <a:rPr lang="en-US" altLang="en-US" sz="2000" i="1" dirty="0"/>
              <a:t> </a:t>
            </a:r>
            <a:r>
              <a:rPr lang="en-US" altLang="en-US" sz="2000" i="1" dirty="0">
                <a:sym typeface="Symbol" panose="05050102010706020507" pitchFamily="18" charset="2"/>
              </a:rPr>
              <a:t>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such that</a:t>
            </a:r>
          </a:p>
          <a:p>
            <a:pPr lvl="1"/>
            <a:r>
              <a:rPr lang="en-US" altLang="en-US" sz="2000" i="1" dirty="0"/>
              <a:t>D</a:t>
            </a:r>
            <a:r>
              <a:rPr lang="en-US" altLang="en-US" sz="2000" i="1" baseline="-25000" dirty="0"/>
              <a:t>i</a:t>
            </a:r>
            <a:r>
              <a:rPr lang="en-US" altLang="en-US" sz="2000" dirty="0"/>
              <a:t> = min </a:t>
            </a:r>
            <a:r>
              <a:rPr lang="en-US" altLang="en-US" sz="2000" i="1" dirty="0" err="1"/>
              <a:t>D</a:t>
            </a:r>
            <a:r>
              <a:rPr lang="en-US" altLang="en-US" sz="2000" i="1" baseline="-25000" dirty="0" err="1"/>
              <a:t>j</a:t>
            </a:r>
            <a:r>
              <a:rPr lang="en-US" altLang="en-US" sz="2000" dirty="0"/>
              <a:t>    for  </a:t>
            </a:r>
            <a:r>
              <a:rPr lang="en-US" altLang="en-US" sz="2000" i="1" dirty="0"/>
              <a:t>j </a:t>
            </a:r>
            <a:r>
              <a:rPr lang="en-US" altLang="en-US" sz="2000" i="1" dirty="0">
                <a:sym typeface="Symbol" panose="05050102010706020507" pitchFamily="18" charset="2"/>
              </a:rPr>
              <a:t> N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Add </a:t>
            </a:r>
            <a:r>
              <a:rPr lang="en-US" altLang="en-US" sz="2000" i="1" dirty="0" err="1"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 to 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contains all the nodes, stop</a:t>
            </a:r>
          </a:p>
          <a:p>
            <a:r>
              <a:rPr lang="en-US" altLang="en-US" sz="2000" b="1" dirty="0">
                <a:solidFill>
                  <a:srgbClr val="0000FF"/>
                </a:solidFill>
              </a:rPr>
              <a:t>Step B: (</a:t>
            </a:r>
            <a:r>
              <a:rPr lang="en-US" altLang="en-US" sz="2000" b="1" i="1" dirty="0">
                <a:solidFill>
                  <a:srgbClr val="0000FF"/>
                </a:solidFill>
              </a:rPr>
              <a:t>update minimum costs)</a:t>
            </a:r>
          </a:p>
          <a:p>
            <a:pPr lvl="1"/>
            <a:r>
              <a:rPr lang="en-US" altLang="en-US" sz="2000" dirty="0"/>
              <a:t>For each node </a:t>
            </a:r>
            <a:r>
              <a:rPr lang="en-US" altLang="en-US" sz="2000" i="1" dirty="0"/>
              <a:t>j </a:t>
            </a:r>
            <a:r>
              <a:rPr lang="en-US" altLang="en-US" sz="2000" i="1" dirty="0">
                <a:sym typeface="Symbol" panose="05050102010706020507" pitchFamily="18" charset="2"/>
              </a:rPr>
              <a:t> N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lvl="1"/>
            <a:r>
              <a:rPr lang="en-US" altLang="en-US" sz="2000" i="1" dirty="0" err="1">
                <a:sym typeface="Symbol" panose="05050102010706020507" pitchFamily="18" charset="2"/>
              </a:rPr>
              <a:t>D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2000" dirty="0">
                <a:sym typeface="Symbol" panose="05050102010706020507" pitchFamily="18" charset="2"/>
              </a:rPr>
              <a:t> = min (</a:t>
            </a:r>
            <a:r>
              <a:rPr lang="en-US" altLang="en-US" sz="2000" i="1" dirty="0" err="1"/>
              <a:t>D</a:t>
            </a:r>
            <a:r>
              <a:rPr lang="en-US" altLang="en-US" sz="2000" i="1" baseline="-25000" dirty="0" err="1"/>
              <a:t>j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D</a:t>
            </a:r>
            <a:r>
              <a:rPr lang="en-US" altLang="en-US" sz="2000" i="1" baseline="-25000" dirty="0" err="1"/>
              <a:t>i</a:t>
            </a:r>
            <a:r>
              <a:rPr lang="en-US" altLang="en-US" sz="2000" i="1" dirty="0" err="1"/>
              <a:t>+C</a:t>
            </a:r>
            <a:r>
              <a:rPr lang="en-US" altLang="en-US" sz="2000" i="1" baseline="-25000" dirty="0" err="1"/>
              <a:t>ij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Go to Step A</a:t>
            </a:r>
          </a:p>
        </p:txBody>
      </p:sp>
    </p:spTree>
    <p:extLst>
      <p:ext uri="{BB962C8B-B14F-4D97-AF65-F5344CB8AC3E}">
        <p14:creationId xmlns:p14="http://schemas.microsoft.com/office/powerpoint/2010/main" val="507321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2"/>
          <p:cNvGrpSpPr>
            <a:grpSpLocks/>
          </p:cNvGrpSpPr>
          <p:nvPr/>
        </p:nvGrpSpPr>
        <p:grpSpPr bwMode="auto">
          <a:xfrm>
            <a:off x="2175404" y="1205442"/>
            <a:ext cx="360363" cy="323850"/>
            <a:chOff x="1405" y="756"/>
            <a:chExt cx="227" cy="204"/>
          </a:xfrm>
          <a:solidFill>
            <a:srgbClr val="FFFFFF"/>
          </a:solidFill>
        </p:grpSpPr>
        <p:sp>
          <p:nvSpPr>
            <p:cNvPr id="68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graphicFrame>
        <p:nvGraphicFramePr>
          <p:cNvPr id="7" name="Group 351"/>
          <p:cNvGraphicFramePr>
            <a:graphicFrameLocks/>
          </p:cNvGraphicFramePr>
          <p:nvPr/>
        </p:nvGraphicFramePr>
        <p:xfrm>
          <a:off x="609600" y="3200400"/>
          <a:ext cx="7840663" cy="3278276"/>
        </p:xfrm>
        <a:graphic>
          <a:graphicData uri="http://schemas.openxmlformats.org/drawingml/2006/table">
            <a:tbl>
              <a:tblPr/>
              <a:tblGrid>
                <a:gridCol w="1217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1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57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95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17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L="91437" marR="91437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L="91437" marR="91437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91437" marR="91437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91437" marR="91437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91437" marR="91437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91437" marR="91437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91437" marR="91437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7" marR="91437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2837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32854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2855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2856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2857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2858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2859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2860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2861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2862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32863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32884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2885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2864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32882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2883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2865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32880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2881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2866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32878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2879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2867" name="Rectangle 91"/>
            <p:cNvSpPr>
              <a:spLocks noChangeArrowheads="1"/>
            </p:cNvSpPr>
            <p:nvPr/>
          </p:nvSpPr>
          <p:spPr bwMode="auto">
            <a:xfrm>
              <a:off x="890" y="1347"/>
              <a:ext cx="28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2868" name="Rectangle 92"/>
            <p:cNvSpPr>
              <a:spLocks noChangeArrowheads="1"/>
            </p:cNvSpPr>
            <p:nvPr/>
          </p:nvSpPr>
          <p:spPr bwMode="auto">
            <a:xfrm>
              <a:off x="1922" y="726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2869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2870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2871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2872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2873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2874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2875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25" cy="10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2876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2877" name="Rectangle 103"/>
            <p:cNvSpPr>
              <a:spLocks noChangeArrowheads="1"/>
            </p:cNvSpPr>
            <p:nvPr/>
          </p:nvSpPr>
          <p:spPr bwMode="auto">
            <a:xfrm>
              <a:off x="1445" y="76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  <p:sp>
        <p:nvSpPr>
          <p:cNvPr id="32838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2839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2840" name="Rectangle 298"/>
          <p:cNvSpPr>
            <a:spLocks noChangeArrowheads="1"/>
          </p:cNvSpPr>
          <p:nvPr/>
        </p:nvSpPr>
        <p:spPr bwMode="auto">
          <a:xfrm>
            <a:off x="860425" y="1274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grpSp>
        <p:nvGrpSpPr>
          <p:cNvPr id="11" name="Group 299"/>
          <p:cNvGrpSpPr>
            <a:grpSpLocks/>
          </p:cNvGrpSpPr>
          <p:nvPr/>
        </p:nvGrpSpPr>
        <p:grpSpPr bwMode="auto">
          <a:xfrm>
            <a:off x="685800" y="2447925"/>
            <a:ext cx="360363" cy="349250"/>
            <a:chOff x="432" y="1536"/>
            <a:chExt cx="227" cy="220"/>
          </a:xfrm>
          <a:solidFill>
            <a:srgbClr val="FFFFFF"/>
          </a:solidFill>
        </p:grpSpPr>
        <p:sp>
          <p:nvSpPr>
            <p:cNvPr id="47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Rectangle 301"/>
            <p:cNvSpPr>
              <a:spLocks noChangeArrowheads="1"/>
            </p:cNvSpPr>
            <p:nvPr/>
          </p:nvSpPr>
          <p:spPr bwMode="auto">
            <a:xfrm>
              <a:off x="504" y="1536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2" name="Group 302"/>
          <p:cNvGrpSpPr>
            <a:grpSpLocks/>
          </p:cNvGrpSpPr>
          <p:nvPr/>
        </p:nvGrpSpPr>
        <p:grpSpPr bwMode="auto">
          <a:xfrm>
            <a:off x="1978025" y="1960563"/>
            <a:ext cx="360363" cy="355600"/>
            <a:chOff x="1246" y="1229"/>
            <a:chExt cx="227" cy="224"/>
          </a:xfrm>
          <a:solidFill>
            <a:srgbClr val="FFFFFF"/>
          </a:solidFill>
        </p:grpSpPr>
        <p:sp>
          <p:nvSpPr>
            <p:cNvPr id="5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304"/>
            <p:cNvSpPr>
              <a:spLocks noChangeArrowheads="1"/>
            </p:cNvSpPr>
            <p:nvPr/>
          </p:nvSpPr>
          <p:spPr bwMode="auto">
            <a:xfrm>
              <a:off x="1349" y="1280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305"/>
          <p:cNvGrpSpPr>
            <a:grpSpLocks/>
          </p:cNvGrpSpPr>
          <p:nvPr/>
        </p:nvGrpSpPr>
        <p:grpSpPr bwMode="auto">
          <a:xfrm>
            <a:off x="2460625" y="2587625"/>
            <a:ext cx="360363" cy="361950"/>
            <a:chOff x="1550" y="1624"/>
            <a:chExt cx="227" cy="228"/>
          </a:xfrm>
          <a:solidFill>
            <a:srgbClr val="FFFFFF"/>
          </a:solidFill>
        </p:grpSpPr>
        <p:sp>
          <p:nvSpPr>
            <p:cNvPr id="53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Rectangle 307"/>
            <p:cNvSpPr>
              <a:spLocks noChangeArrowheads="1"/>
            </p:cNvSpPr>
            <p:nvPr/>
          </p:nvSpPr>
          <p:spPr bwMode="auto">
            <a:xfrm>
              <a:off x="1653" y="1679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chemeClr val="bg1"/>
          </a:solidFill>
        </p:grpSpPr>
        <p:sp>
          <p:nvSpPr>
            <p:cNvPr id="56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310"/>
            <p:cNvSpPr>
              <a:spLocks noChangeArrowheads="1"/>
            </p:cNvSpPr>
            <p:nvPr/>
          </p:nvSpPr>
          <p:spPr bwMode="auto">
            <a:xfrm>
              <a:off x="2316" y="912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2845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2846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2847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2848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2849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2850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2851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2852" name="TextBox 72"/>
          <p:cNvSpPr txBox="1">
            <a:spLocks noChangeArrowheads="1"/>
          </p:cNvSpPr>
          <p:nvPr/>
        </p:nvSpPr>
        <p:spPr bwMode="auto">
          <a:xfrm>
            <a:off x="4775200" y="1244600"/>
            <a:ext cx="381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Find the shortest path from 1 to all other nodes.</a:t>
            </a:r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DE9FA3C7-BF98-9361-D38B-822F62FDDF2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138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6799" name="Group 351"/>
          <p:cNvGraphicFramePr>
            <a:graphicFrameLocks noGrp="1"/>
          </p:cNvGraphicFramePr>
          <p:nvPr>
            <p:ph idx="1"/>
          </p:nvPr>
        </p:nvGraphicFramePr>
        <p:xfrm>
          <a:off x="609600" y="3200400"/>
          <a:ext cx="7848600" cy="298767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(1,5)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4884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34907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4908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09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0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1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2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3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4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5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34916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34939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4940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4917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34937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4938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4918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34935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4936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4919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34933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4934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4920" name="Rectangle 91"/>
            <p:cNvSpPr>
              <a:spLocks noChangeArrowheads="1"/>
            </p:cNvSpPr>
            <p:nvPr/>
          </p:nvSpPr>
          <p:spPr bwMode="auto">
            <a:xfrm>
              <a:off x="890" y="134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1" name="Rectangle 92"/>
            <p:cNvSpPr>
              <a:spLocks noChangeArrowheads="1"/>
            </p:cNvSpPr>
            <p:nvPr/>
          </p:nvSpPr>
          <p:spPr bwMode="auto">
            <a:xfrm>
              <a:off x="1874" y="76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2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3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4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5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6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7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8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25" cy="10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29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34930" name="Group 102"/>
            <p:cNvGrpSpPr>
              <a:grpSpLocks/>
            </p:cNvGrpSpPr>
            <p:nvPr/>
          </p:nvGrpSpPr>
          <p:grpSpPr bwMode="auto">
            <a:xfrm>
              <a:off x="1405" y="756"/>
              <a:ext cx="227" cy="204"/>
              <a:chOff x="1405" y="756"/>
              <a:chExt cx="227" cy="204"/>
            </a:xfrm>
          </p:grpSpPr>
          <p:sp>
            <p:nvSpPr>
              <p:cNvPr id="34931" name="Rectangle 103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932" name="Oval 104"/>
              <p:cNvSpPr>
                <a:spLocks noChangeArrowheads="1"/>
              </p:cNvSpPr>
              <p:nvPr/>
            </p:nvSpPr>
            <p:spPr bwMode="auto">
              <a:xfrm>
                <a:off x="1405" y="756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34885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4886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4887" name="Rectangle 298"/>
          <p:cNvSpPr>
            <a:spLocks noChangeArrowheads="1"/>
          </p:cNvSpPr>
          <p:nvPr/>
        </p:nvSpPr>
        <p:spPr bwMode="auto">
          <a:xfrm>
            <a:off x="860425" y="1274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9" name="Group 299"/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FFFFFF"/>
          </a:solidFill>
        </p:grpSpPr>
        <p:sp>
          <p:nvSpPr>
            <p:cNvPr id="1256748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49" name="Rectangle 301"/>
            <p:cNvSpPr>
              <a:spLocks noChangeArrowheads="1"/>
            </p:cNvSpPr>
            <p:nvPr/>
          </p:nvSpPr>
          <p:spPr bwMode="auto">
            <a:xfrm>
              <a:off x="509" y="15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0" name="Group 302"/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1256751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52" name="Rectangle 304"/>
            <p:cNvSpPr>
              <a:spLocks noChangeArrowheads="1"/>
            </p:cNvSpPr>
            <p:nvPr/>
          </p:nvSpPr>
          <p:spPr bwMode="auto">
            <a:xfrm>
              <a:off x="1317" y="1240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" name="Group 305"/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rgbClr val="FFFFFF"/>
          </a:solidFill>
        </p:grpSpPr>
        <p:sp>
          <p:nvSpPr>
            <p:cNvPr id="1256754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55" name="Rectangle 307"/>
            <p:cNvSpPr>
              <a:spLocks noChangeArrowheads="1"/>
            </p:cNvSpPr>
            <p:nvPr/>
          </p:nvSpPr>
          <p:spPr bwMode="auto">
            <a:xfrm>
              <a:off x="1634" y="1639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2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chemeClr val="bg1"/>
          </a:solidFill>
        </p:grpSpPr>
        <p:sp>
          <p:nvSpPr>
            <p:cNvPr id="1256757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58" name="Rectangle 310"/>
            <p:cNvSpPr>
              <a:spLocks noChangeArrowheads="1"/>
            </p:cNvSpPr>
            <p:nvPr/>
          </p:nvSpPr>
          <p:spPr bwMode="auto">
            <a:xfrm>
              <a:off x="2303" y="904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4892" name="Rectangle 311"/>
          <p:cNvSpPr>
            <a:spLocks noChangeArrowheads="1"/>
          </p:cNvSpPr>
          <p:nvPr/>
        </p:nvSpPr>
        <p:spPr bwMode="auto">
          <a:xfrm>
            <a:off x="1412875" y="21447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3" name="Rectangle 312"/>
          <p:cNvSpPr>
            <a:spLocks noChangeArrowheads="1"/>
          </p:cNvSpPr>
          <p:nvPr/>
        </p:nvSpPr>
        <p:spPr bwMode="auto">
          <a:xfrm>
            <a:off x="2974975" y="1225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4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5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6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7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8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9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900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3" name="Group 322"/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chemeClr val="accent1"/>
          </a:solidFill>
        </p:grpSpPr>
        <p:sp>
          <p:nvSpPr>
            <p:cNvPr id="1256771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72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4902" name="Rectangle 325"/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9" name="Donut 288"/>
          <p:cNvSpPr/>
          <p:nvPr/>
        </p:nvSpPr>
        <p:spPr bwMode="auto">
          <a:xfrm>
            <a:off x="4468813" y="36195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905" name="TextBox 6"/>
          <p:cNvSpPr txBox="1">
            <a:spLocks noChangeArrowheads="1"/>
          </p:cNvSpPr>
          <p:nvPr/>
        </p:nvSpPr>
        <p:spPr bwMode="auto">
          <a:xfrm>
            <a:off x="4999038" y="1931988"/>
            <a:ext cx="3840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(next node/last node, cost </a:t>
            </a:r>
            <a:r>
              <a:rPr lang="en-US" altLang="en-US" sz="1800" dirty="0" err="1"/>
              <a:t>D</a:t>
            </a:r>
            <a:r>
              <a:rPr lang="en-US" altLang="en-US" sz="1800" baseline="-25000" dirty="0" err="1"/>
              <a:t>j</a:t>
            </a:r>
            <a:r>
              <a:rPr lang="en-US" altLang="en-US" sz="1800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6044" y="971590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38388" y="1985963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5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424" y="248074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932322" y="1419225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44175" y="261913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7" name="Rectangle 2">
            <a:extLst>
              <a:ext uri="{FF2B5EF4-FFF2-40B4-BE49-F238E27FC236}">
                <a16:creationId xmlns:a16="http://schemas.microsoft.com/office/drawing/2014/main" id="{A51E69DC-D44B-29E3-5DC3-E1E3EDC907A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284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6799" name="Group 351"/>
          <p:cNvGraphicFramePr>
            <a:graphicFrameLocks noGrp="1"/>
          </p:cNvGraphicFramePr>
          <p:nvPr>
            <p:ph idx="1"/>
          </p:nvPr>
        </p:nvGraphicFramePr>
        <p:xfrm>
          <a:off x="609600" y="3200400"/>
          <a:ext cx="7848600" cy="298767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(1,5)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{1, 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4884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34907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4908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09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0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1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2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3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4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15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34916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34939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4940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4917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34937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4938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4918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34935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4936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4919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34933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4934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4920" name="Rectangle 91"/>
            <p:cNvSpPr>
              <a:spLocks noChangeArrowheads="1"/>
            </p:cNvSpPr>
            <p:nvPr/>
          </p:nvSpPr>
          <p:spPr bwMode="auto">
            <a:xfrm>
              <a:off x="890" y="134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1" name="Rectangle 92"/>
            <p:cNvSpPr>
              <a:spLocks noChangeArrowheads="1"/>
            </p:cNvSpPr>
            <p:nvPr/>
          </p:nvSpPr>
          <p:spPr bwMode="auto">
            <a:xfrm>
              <a:off x="1874" y="76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2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3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4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5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6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7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4928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25" cy="103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4929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34930" name="Group 102"/>
            <p:cNvGrpSpPr>
              <a:grpSpLocks/>
            </p:cNvGrpSpPr>
            <p:nvPr/>
          </p:nvGrpSpPr>
          <p:grpSpPr bwMode="auto">
            <a:xfrm>
              <a:off x="1405" y="756"/>
              <a:ext cx="227" cy="204"/>
              <a:chOff x="1405" y="756"/>
              <a:chExt cx="227" cy="204"/>
            </a:xfrm>
          </p:grpSpPr>
          <p:sp>
            <p:nvSpPr>
              <p:cNvPr id="34931" name="Rectangle 103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932" name="Oval 104"/>
              <p:cNvSpPr>
                <a:spLocks noChangeArrowheads="1"/>
              </p:cNvSpPr>
              <p:nvPr/>
            </p:nvSpPr>
            <p:spPr bwMode="auto">
              <a:xfrm>
                <a:off x="1405" y="756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34885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4886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4887" name="Rectangle 298"/>
          <p:cNvSpPr>
            <a:spLocks noChangeArrowheads="1"/>
          </p:cNvSpPr>
          <p:nvPr/>
        </p:nvSpPr>
        <p:spPr bwMode="auto">
          <a:xfrm>
            <a:off x="860425" y="1274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9" name="Group 299"/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FFFFFF"/>
          </a:solidFill>
        </p:grpSpPr>
        <p:sp>
          <p:nvSpPr>
            <p:cNvPr id="1256748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49" name="Rectangle 301"/>
            <p:cNvSpPr>
              <a:spLocks noChangeArrowheads="1"/>
            </p:cNvSpPr>
            <p:nvPr/>
          </p:nvSpPr>
          <p:spPr bwMode="auto">
            <a:xfrm>
              <a:off x="509" y="15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0" name="Group 302"/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1256751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52" name="Rectangle 304"/>
            <p:cNvSpPr>
              <a:spLocks noChangeArrowheads="1"/>
            </p:cNvSpPr>
            <p:nvPr/>
          </p:nvSpPr>
          <p:spPr bwMode="auto">
            <a:xfrm>
              <a:off x="1317" y="1240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" name="Group 305"/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rgbClr val="FFFFFF"/>
          </a:solidFill>
        </p:grpSpPr>
        <p:sp>
          <p:nvSpPr>
            <p:cNvPr id="1256754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55" name="Rectangle 307"/>
            <p:cNvSpPr>
              <a:spLocks noChangeArrowheads="1"/>
            </p:cNvSpPr>
            <p:nvPr/>
          </p:nvSpPr>
          <p:spPr bwMode="auto">
            <a:xfrm>
              <a:off x="1634" y="1639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2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chemeClr val="bg1"/>
          </a:solidFill>
        </p:grpSpPr>
        <p:sp>
          <p:nvSpPr>
            <p:cNvPr id="1256757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58" name="Rectangle 310"/>
            <p:cNvSpPr>
              <a:spLocks noChangeArrowheads="1"/>
            </p:cNvSpPr>
            <p:nvPr/>
          </p:nvSpPr>
          <p:spPr bwMode="auto">
            <a:xfrm>
              <a:off x="2303" y="904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4892" name="Rectangle 311"/>
          <p:cNvSpPr>
            <a:spLocks noChangeArrowheads="1"/>
          </p:cNvSpPr>
          <p:nvPr/>
        </p:nvSpPr>
        <p:spPr bwMode="auto">
          <a:xfrm>
            <a:off x="1412875" y="21447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3" name="Rectangle 312"/>
          <p:cNvSpPr>
            <a:spLocks noChangeArrowheads="1"/>
          </p:cNvSpPr>
          <p:nvPr/>
        </p:nvSpPr>
        <p:spPr bwMode="auto">
          <a:xfrm>
            <a:off x="2974975" y="1225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4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5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6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7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8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899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4900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3" name="Group 322"/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chemeClr val="accent1"/>
          </a:solidFill>
        </p:grpSpPr>
        <p:sp>
          <p:nvSpPr>
            <p:cNvPr id="1256771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6772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4902" name="Rectangle 325"/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9" name="Donut 288"/>
          <p:cNvSpPr/>
          <p:nvPr/>
        </p:nvSpPr>
        <p:spPr bwMode="auto">
          <a:xfrm>
            <a:off x="4468813" y="36195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905" name="TextBox 6"/>
          <p:cNvSpPr txBox="1">
            <a:spLocks noChangeArrowheads="1"/>
          </p:cNvSpPr>
          <p:nvPr/>
        </p:nvSpPr>
        <p:spPr bwMode="auto">
          <a:xfrm>
            <a:off x="4999038" y="1931988"/>
            <a:ext cx="3459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(next node/last node, cost)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6044" y="971590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38388" y="1985963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5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424" y="248074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932322" y="1419225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44175" y="261913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7" name="Rectangle 2">
            <a:extLst>
              <a:ext uri="{FF2B5EF4-FFF2-40B4-BE49-F238E27FC236}">
                <a16:creationId xmlns:a16="http://schemas.microsoft.com/office/drawing/2014/main" id="{78B2A824-8B12-C97A-A5D1-76DD7CCDD3A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532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Group 351"/>
          <p:cNvGraphicFramePr>
            <a:graphicFrameLocks/>
          </p:cNvGraphicFramePr>
          <p:nvPr/>
        </p:nvGraphicFramePr>
        <p:xfrm>
          <a:off x="622300" y="3200400"/>
          <a:ext cx="7848600" cy="298767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(1,5)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6998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37022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7023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4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5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6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7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8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9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7030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37031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37054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7055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032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37052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7053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033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37050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7051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034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37048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7049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035" name="Rectangle 91"/>
            <p:cNvSpPr>
              <a:spLocks noChangeArrowheads="1"/>
            </p:cNvSpPr>
            <p:nvPr/>
          </p:nvSpPr>
          <p:spPr bwMode="auto">
            <a:xfrm>
              <a:off x="890" y="134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36" name="Rectangle 92"/>
            <p:cNvSpPr>
              <a:spLocks noChangeArrowheads="1"/>
            </p:cNvSpPr>
            <p:nvPr/>
          </p:nvSpPr>
          <p:spPr bwMode="auto">
            <a:xfrm>
              <a:off x="1874" y="76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37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38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39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40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41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42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43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25" cy="103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44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37045" name="Group 102"/>
            <p:cNvGrpSpPr>
              <a:grpSpLocks/>
            </p:cNvGrpSpPr>
            <p:nvPr/>
          </p:nvGrpSpPr>
          <p:grpSpPr bwMode="auto">
            <a:xfrm>
              <a:off x="1405" y="756"/>
              <a:ext cx="227" cy="204"/>
              <a:chOff x="1405" y="756"/>
              <a:chExt cx="227" cy="204"/>
            </a:xfrm>
          </p:grpSpPr>
          <p:sp>
            <p:nvSpPr>
              <p:cNvPr id="37046" name="Rectangle 103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047" name="Oval 104"/>
              <p:cNvSpPr>
                <a:spLocks noChangeArrowheads="1"/>
              </p:cNvSpPr>
              <p:nvPr/>
            </p:nvSpPr>
            <p:spPr bwMode="auto">
              <a:xfrm>
                <a:off x="1405" y="756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36999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7000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7001" name="Rectangle 298"/>
          <p:cNvSpPr>
            <a:spLocks noChangeArrowheads="1"/>
          </p:cNvSpPr>
          <p:nvPr/>
        </p:nvSpPr>
        <p:spPr bwMode="auto">
          <a:xfrm>
            <a:off x="827088" y="12192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1" name="Group 299"/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00CC99"/>
          </a:solidFill>
        </p:grpSpPr>
        <p:sp>
          <p:nvSpPr>
            <p:cNvPr id="47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Rectangle 301"/>
            <p:cNvSpPr>
              <a:spLocks noChangeArrowheads="1"/>
            </p:cNvSpPr>
            <p:nvPr/>
          </p:nvSpPr>
          <p:spPr bwMode="auto">
            <a:xfrm>
              <a:off x="515" y="1565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2" name="Group 302"/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5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304"/>
            <p:cNvSpPr>
              <a:spLocks noChangeArrowheads="1"/>
            </p:cNvSpPr>
            <p:nvPr/>
          </p:nvSpPr>
          <p:spPr bwMode="auto">
            <a:xfrm>
              <a:off x="1328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305"/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rgbClr val="FFFFFF"/>
          </a:solidFill>
        </p:grpSpPr>
        <p:sp>
          <p:nvSpPr>
            <p:cNvPr id="53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Rectangle 307"/>
            <p:cNvSpPr>
              <a:spLocks noChangeArrowheads="1"/>
            </p:cNvSpPr>
            <p:nvPr/>
          </p:nvSpPr>
          <p:spPr bwMode="auto">
            <a:xfrm>
              <a:off x="1632" y="1636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chemeClr val="bg1"/>
          </a:solidFill>
        </p:grpSpPr>
        <p:sp>
          <p:nvSpPr>
            <p:cNvPr id="56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310"/>
            <p:cNvSpPr>
              <a:spLocks noChangeArrowheads="1"/>
            </p:cNvSpPr>
            <p:nvPr/>
          </p:nvSpPr>
          <p:spPr bwMode="auto">
            <a:xfrm>
              <a:off x="2316" y="912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006" name="Rectangle 311"/>
          <p:cNvSpPr>
            <a:spLocks noChangeArrowheads="1"/>
          </p:cNvSpPr>
          <p:nvPr/>
        </p:nvSpPr>
        <p:spPr bwMode="auto">
          <a:xfrm>
            <a:off x="1412875" y="21447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07" name="Rectangle 312"/>
          <p:cNvSpPr>
            <a:spLocks noChangeArrowheads="1"/>
          </p:cNvSpPr>
          <p:nvPr/>
        </p:nvSpPr>
        <p:spPr bwMode="auto">
          <a:xfrm>
            <a:off x="2974975" y="1225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08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09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0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1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2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3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4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" name="Group 322"/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rgbClr val="00CC99"/>
          </a:solidFill>
        </p:grpSpPr>
        <p:sp>
          <p:nvSpPr>
            <p:cNvPr id="68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016" name="Rectangle 325"/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21659" name="Straight Connector 70"/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" name="Donut 71"/>
          <p:cNvSpPr/>
          <p:nvPr/>
        </p:nvSpPr>
        <p:spPr bwMode="auto">
          <a:xfrm>
            <a:off x="4468813" y="36195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Donut 73"/>
          <p:cNvSpPr/>
          <p:nvPr/>
        </p:nvSpPr>
        <p:spPr bwMode="auto">
          <a:xfrm>
            <a:off x="3541713" y="40513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6" name="Straight Arrow Connector 75"/>
          <p:cNvCxnSpPr>
            <a:cxnSpLocks noChangeShapeType="1"/>
            <a:stCxn id="37028" idx="0"/>
          </p:cNvCxnSpPr>
          <p:nvPr/>
        </p:nvCxnSpPr>
        <p:spPr bwMode="auto">
          <a:xfrm>
            <a:off x="862013" y="1497013"/>
            <a:ext cx="12700" cy="9969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5" name="Rectangle 74"/>
          <p:cNvSpPr/>
          <p:nvPr/>
        </p:nvSpPr>
        <p:spPr>
          <a:xfrm>
            <a:off x="2636044" y="971590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338388" y="1985963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83424" y="248074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932322" y="1419225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44175" y="261913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910B7C5-B9A9-7FF6-5E47-2556C5531CF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9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cs typeface="+mj-cs"/>
              </a:rPr>
              <a:t>Transition from IPv4 to IPv6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500188"/>
            <a:ext cx="8256587" cy="15696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75000"/>
              </a:lnSpc>
            </a:pPr>
            <a:r>
              <a:rPr lang="en-US" altLang="en-US" sz="2400" dirty="0"/>
              <a:t>not all routers can be upgraded simultaneously</a:t>
            </a:r>
          </a:p>
          <a:p>
            <a:pPr lvl="1">
              <a:lnSpc>
                <a:spcPct val="75000"/>
              </a:lnSpc>
            </a:pPr>
            <a:r>
              <a:rPr lang="en-US" altLang="en-US" sz="2400" dirty="0"/>
              <a:t>no </a:t>
            </a:r>
            <a:r>
              <a:rPr lang="ja-JP" altLang="en-US" sz="2400" dirty="0"/>
              <a:t>“</a:t>
            </a:r>
            <a:r>
              <a:rPr lang="en-US" altLang="ja-JP" sz="2400" dirty="0"/>
              <a:t>flag days</a:t>
            </a:r>
            <a:r>
              <a:rPr lang="ja-JP" altLang="en-US" sz="2400" dirty="0"/>
              <a:t>”</a:t>
            </a:r>
            <a:endParaRPr lang="en-US" altLang="ja-JP" sz="2400" dirty="0"/>
          </a:p>
          <a:p>
            <a:pPr lvl="1">
              <a:lnSpc>
                <a:spcPct val="75000"/>
              </a:lnSpc>
            </a:pPr>
            <a:r>
              <a:rPr lang="en-US" altLang="en-US" sz="2400" dirty="0"/>
              <a:t>how will network operate with mixed IPv4 and IPv6 routers? </a:t>
            </a:r>
          </a:p>
          <a:p>
            <a:r>
              <a:rPr lang="en-US" altLang="en-US" sz="2400" i="1" dirty="0">
                <a:solidFill>
                  <a:srgbClr val="CC0000"/>
                </a:solidFill>
              </a:rPr>
              <a:t>tunneling:</a:t>
            </a:r>
            <a:r>
              <a:rPr lang="en-US" altLang="en-US" sz="2400" dirty="0"/>
              <a:t> IPv6 datagram carried as </a:t>
            </a:r>
            <a:r>
              <a:rPr lang="en-US" altLang="en-US" sz="2400" i="1" dirty="0"/>
              <a:t>payload</a:t>
            </a:r>
            <a:r>
              <a:rPr lang="en-US" altLang="en-US" sz="2400" dirty="0"/>
              <a:t> in IPv4 datagram among IPv4 routers</a:t>
            </a:r>
          </a:p>
        </p:txBody>
      </p:sp>
      <p:grpSp>
        <p:nvGrpSpPr>
          <p:cNvPr id="114694" name="Group 47"/>
          <p:cNvGrpSpPr>
            <a:grpSpLocks/>
          </p:cNvGrpSpPr>
          <p:nvPr/>
        </p:nvGrpSpPr>
        <p:grpSpPr bwMode="auto">
          <a:xfrm>
            <a:off x="2101850" y="5351463"/>
            <a:ext cx="4854575" cy="473075"/>
            <a:chOff x="1163" y="3504"/>
            <a:chExt cx="3058" cy="298"/>
          </a:xfrm>
        </p:grpSpPr>
        <p:sp>
          <p:nvSpPr>
            <p:cNvPr id="114727" name="Rectangle 26"/>
            <p:cNvSpPr>
              <a:spLocks noChangeArrowheads="1"/>
            </p:cNvSpPr>
            <p:nvPr/>
          </p:nvSpPr>
          <p:spPr bwMode="auto">
            <a:xfrm>
              <a:off x="1163" y="3505"/>
              <a:ext cx="3058" cy="295"/>
            </a:xfrm>
            <a:prstGeom prst="rect">
              <a:avLst/>
            </a:prstGeom>
            <a:gradFill rotWithShape="1">
              <a:gsLst>
                <a:gs pos="0">
                  <a:srgbClr val="CC0000">
                    <a:alpha val="40999"/>
                  </a:srgbClr>
                </a:gs>
                <a:gs pos="100000">
                  <a:srgbClr val="CC0000">
                    <a:alpha val="37999"/>
                  </a:srgbClr>
                </a:gs>
              </a:gsLst>
              <a:lin ang="540000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4728" name="Line 27"/>
            <p:cNvSpPr>
              <a:spLocks noChangeShapeType="1"/>
            </p:cNvSpPr>
            <p:nvPr/>
          </p:nvSpPr>
          <p:spPr bwMode="auto">
            <a:xfrm>
              <a:off x="2022" y="3504"/>
              <a:ext cx="0" cy="29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29" name="Line 28"/>
            <p:cNvSpPr>
              <a:spLocks noChangeShapeType="1"/>
            </p:cNvSpPr>
            <p:nvPr/>
          </p:nvSpPr>
          <p:spPr bwMode="auto">
            <a:xfrm>
              <a:off x="1781" y="3507"/>
              <a:ext cx="0" cy="29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0" name="Line 29"/>
            <p:cNvSpPr>
              <a:spLocks noChangeShapeType="1"/>
            </p:cNvSpPr>
            <p:nvPr/>
          </p:nvSpPr>
          <p:spPr bwMode="auto">
            <a:xfrm>
              <a:off x="1532" y="3504"/>
              <a:ext cx="0" cy="29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1" name="Line 31"/>
            <p:cNvSpPr>
              <a:spLocks noChangeShapeType="1"/>
            </p:cNvSpPr>
            <p:nvPr/>
          </p:nvSpPr>
          <p:spPr bwMode="auto">
            <a:xfrm>
              <a:off x="1187" y="350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2" name="Line 32"/>
            <p:cNvSpPr>
              <a:spLocks noChangeShapeType="1"/>
            </p:cNvSpPr>
            <p:nvPr/>
          </p:nvSpPr>
          <p:spPr bwMode="auto">
            <a:xfrm>
              <a:off x="1187" y="3742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3" name="Line 33"/>
            <p:cNvSpPr>
              <a:spLocks noChangeShapeType="1"/>
            </p:cNvSpPr>
            <p:nvPr/>
          </p:nvSpPr>
          <p:spPr bwMode="auto">
            <a:xfrm>
              <a:off x="1283" y="350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4" name="Line 34"/>
            <p:cNvSpPr>
              <a:spLocks noChangeShapeType="1"/>
            </p:cNvSpPr>
            <p:nvPr/>
          </p:nvSpPr>
          <p:spPr bwMode="auto">
            <a:xfrm>
              <a:off x="1283" y="3742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5" name="Line 35"/>
            <p:cNvSpPr>
              <a:spLocks noChangeShapeType="1"/>
            </p:cNvSpPr>
            <p:nvPr/>
          </p:nvSpPr>
          <p:spPr bwMode="auto">
            <a:xfrm>
              <a:off x="1379" y="350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6" name="Line 36"/>
            <p:cNvSpPr>
              <a:spLocks noChangeShapeType="1"/>
            </p:cNvSpPr>
            <p:nvPr/>
          </p:nvSpPr>
          <p:spPr bwMode="auto">
            <a:xfrm>
              <a:off x="1379" y="3742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7" name="Line 37"/>
            <p:cNvSpPr>
              <a:spLocks noChangeShapeType="1"/>
            </p:cNvSpPr>
            <p:nvPr/>
          </p:nvSpPr>
          <p:spPr bwMode="auto">
            <a:xfrm>
              <a:off x="1475" y="350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8" name="Line 38"/>
            <p:cNvSpPr>
              <a:spLocks noChangeShapeType="1"/>
            </p:cNvSpPr>
            <p:nvPr/>
          </p:nvSpPr>
          <p:spPr bwMode="auto">
            <a:xfrm>
              <a:off x="1475" y="3742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39" name="Line 39"/>
            <p:cNvSpPr>
              <a:spLocks noChangeShapeType="1"/>
            </p:cNvSpPr>
            <p:nvPr/>
          </p:nvSpPr>
          <p:spPr bwMode="auto">
            <a:xfrm>
              <a:off x="1327" y="3506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40" name="Line 40"/>
            <p:cNvSpPr>
              <a:spLocks noChangeShapeType="1"/>
            </p:cNvSpPr>
            <p:nvPr/>
          </p:nvSpPr>
          <p:spPr bwMode="auto">
            <a:xfrm>
              <a:off x="1327" y="374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41" name="Line 41"/>
            <p:cNvSpPr>
              <a:spLocks noChangeShapeType="1"/>
            </p:cNvSpPr>
            <p:nvPr/>
          </p:nvSpPr>
          <p:spPr bwMode="auto">
            <a:xfrm>
              <a:off x="1213" y="3508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42" name="Line 42"/>
            <p:cNvSpPr>
              <a:spLocks noChangeShapeType="1"/>
            </p:cNvSpPr>
            <p:nvPr/>
          </p:nvSpPr>
          <p:spPr bwMode="auto">
            <a:xfrm>
              <a:off x="1213" y="3746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</p:grpSp>
      <p:sp>
        <p:nvSpPr>
          <p:cNvPr id="114695" name="Text Box 48"/>
          <p:cNvSpPr txBox="1">
            <a:spLocks noChangeArrowheads="1"/>
          </p:cNvSpPr>
          <p:nvPr/>
        </p:nvSpPr>
        <p:spPr bwMode="auto">
          <a:xfrm>
            <a:off x="1597025" y="4549775"/>
            <a:ext cx="200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IPv4 source, dest addr </a:t>
            </a:r>
          </a:p>
        </p:txBody>
      </p:sp>
      <p:sp>
        <p:nvSpPr>
          <p:cNvPr id="114696" name="Text Box 50"/>
          <p:cNvSpPr txBox="1">
            <a:spLocks noChangeArrowheads="1"/>
          </p:cNvSpPr>
          <p:nvPr/>
        </p:nvSpPr>
        <p:spPr bwMode="auto">
          <a:xfrm>
            <a:off x="1303338" y="4318000"/>
            <a:ext cx="1652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IPv4 header fields </a:t>
            </a:r>
          </a:p>
        </p:txBody>
      </p:sp>
      <p:sp>
        <p:nvSpPr>
          <p:cNvPr id="114697" name="Line 55"/>
          <p:cNvSpPr>
            <a:spLocks noChangeShapeType="1"/>
          </p:cNvSpPr>
          <p:nvPr/>
        </p:nvSpPr>
        <p:spPr bwMode="auto">
          <a:xfrm>
            <a:off x="2855913" y="4808538"/>
            <a:ext cx="0" cy="7381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114698" name="Line 56"/>
          <p:cNvSpPr>
            <a:spLocks noChangeShapeType="1"/>
          </p:cNvSpPr>
          <p:nvPr/>
        </p:nvSpPr>
        <p:spPr bwMode="auto">
          <a:xfrm>
            <a:off x="2860675" y="4803775"/>
            <a:ext cx="381000" cy="7381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114699" name="Line 57"/>
          <p:cNvSpPr>
            <a:spLocks noChangeShapeType="1"/>
          </p:cNvSpPr>
          <p:nvPr/>
        </p:nvSpPr>
        <p:spPr bwMode="auto">
          <a:xfrm>
            <a:off x="2260600" y="4560888"/>
            <a:ext cx="0" cy="97631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114700" name="Text Box 23"/>
          <p:cNvSpPr txBox="1">
            <a:spLocks noChangeArrowheads="1"/>
          </p:cNvSpPr>
          <p:nvPr/>
        </p:nvSpPr>
        <p:spPr bwMode="auto">
          <a:xfrm>
            <a:off x="3663950" y="6178550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IPv4 datagram</a:t>
            </a:r>
          </a:p>
        </p:txBody>
      </p:sp>
      <p:sp>
        <p:nvSpPr>
          <p:cNvPr id="114701" name="Line 24"/>
          <p:cNvSpPr>
            <a:spLocks noChangeShapeType="1"/>
          </p:cNvSpPr>
          <p:nvPr/>
        </p:nvSpPr>
        <p:spPr bwMode="auto">
          <a:xfrm>
            <a:off x="5284788" y="6367463"/>
            <a:ext cx="1695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114702" name="Line 25"/>
          <p:cNvSpPr>
            <a:spLocks noChangeShapeType="1"/>
          </p:cNvSpPr>
          <p:nvPr/>
        </p:nvSpPr>
        <p:spPr bwMode="auto">
          <a:xfrm flipH="1">
            <a:off x="2095500" y="6367463"/>
            <a:ext cx="1606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418880" name="Text Box 64"/>
          <p:cNvSpPr txBox="1">
            <a:spLocks noChangeArrowheads="1"/>
          </p:cNvSpPr>
          <p:nvPr/>
        </p:nvSpPr>
        <p:spPr bwMode="auto">
          <a:xfrm>
            <a:off x="4384675" y="5829300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IPv6 datagram</a:t>
            </a:r>
          </a:p>
        </p:txBody>
      </p:sp>
      <p:sp>
        <p:nvSpPr>
          <p:cNvPr id="418881" name="Line 65"/>
          <p:cNvSpPr>
            <a:spLocks noChangeShapeType="1"/>
          </p:cNvSpPr>
          <p:nvPr/>
        </p:nvSpPr>
        <p:spPr bwMode="auto">
          <a:xfrm>
            <a:off x="6021388" y="5999163"/>
            <a:ext cx="857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418882" name="Line 66"/>
          <p:cNvSpPr>
            <a:spLocks noChangeShapeType="1"/>
          </p:cNvSpPr>
          <p:nvPr/>
        </p:nvSpPr>
        <p:spPr bwMode="auto">
          <a:xfrm flipH="1">
            <a:off x="3522663" y="5999163"/>
            <a:ext cx="925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114706" name="Rectangle 69"/>
          <p:cNvSpPr>
            <a:spLocks noChangeArrowheads="1"/>
          </p:cNvSpPr>
          <p:nvPr/>
        </p:nvSpPr>
        <p:spPr bwMode="auto">
          <a:xfrm>
            <a:off x="3490913" y="5386388"/>
            <a:ext cx="3422650" cy="401637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4552950" y="4416425"/>
            <a:ext cx="3379788" cy="1109663"/>
            <a:chOff x="2868" y="2782"/>
            <a:chExt cx="2129" cy="699"/>
          </a:xfrm>
        </p:grpSpPr>
        <p:sp>
          <p:nvSpPr>
            <p:cNvPr id="114725" name="Text Box 51"/>
            <p:cNvSpPr txBox="1">
              <a:spLocks noChangeArrowheads="1"/>
            </p:cNvSpPr>
            <p:nvPr/>
          </p:nvSpPr>
          <p:spPr bwMode="auto">
            <a:xfrm>
              <a:off x="4204" y="2782"/>
              <a:ext cx="7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/>
                <a:t>IPv4 payload </a:t>
              </a:r>
            </a:p>
          </p:txBody>
        </p:sp>
        <p:sp>
          <p:nvSpPr>
            <p:cNvPr id="114726" name="Line 54"/>
            <p:cNvSpPr>
              <a:spLocks noChangeShapeType="1"/>
            </p:cNvSpPr>
            <p:nvPr/>
          </p:nvSpPr>
          <p:spPr bwMode="auto">
            <a:xfrm flipH="1">
              <a:off x="2868" y="2979"/>
              <a:ext cx="1532" cy="50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</p:grpSp>
      <p:grpSp>
        <p:nvGrpSpPr>
          <p:cNvPr id="4" name="Group 71"/>
          <p:cNvGrpSpPr>
            <a:grpSpLocks/>
          </p:cNvGrpSpPr>
          <p:nvPr/>
        </p:nvGrpSpPr>
        <p:grpSpPr bwMode="auto">
          <a:xfrm>
            <a:off x="3506788" y="4321175"/>
            <a:ext cx="3402012" cy="1476375"/>
            <a:chOff x="2280" y="1247"/>
            <a:chExt cx="2143" cy="930"/>
          </a:xfrm>
        </p:grpSpPr>
        <p:sp>
          <p:nvSpPr>
            <p:cNvPr id="114709" name="Rectangle 5"/>
            <p:cNvSpPr>
              <a:spLocks noChangeArrowheads="1"/>
            </p:cNvSpPr>
            <p:nvPr/>
          </p:nvSpPr>
          <p:spPr bwMode="auto">
            <a:xfrm>
              <a:off x="2280" y="1918"/>
              <a:ext cx="2143" cy="253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4710" name="Line 8"/>
            <p:cNvSpPr>
              <a:spLocks noChangeShapeType="1"/>
            </p:cNvSpPr>
            <p:nvPr/>
          </p:nvSpPr>
          <p:spPr bwMode="auto">
            <a:xfrm>
              <a:off x="2333" y="1918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11" name="Line 9"/>
            <p:cNvSpPr>
              <a:spLocks noChangeShapeType="1"/>
            </p:cNvSpPr>
            <p:nvPr/>
          </p:nvSpPr>
          <p:spPr bwMode="auto">
            <a:xfrm>
              <a:off x="2307" y="1917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12" name="Line 10"/>
            <p:cNvSpPr>
              <a:spLocks noChangeShapeType="1"/>
            </p:cNvSpPr>
            <p:nvPr/>
          </p:nvSpPr>
          <p:spPr bwMode="auto">
            <a:xfrm>
              <a:off x="2381" y="1918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13" name="Line 11"/>
            <p:cNvSpPr>
              <a:spLocks noChangeShapeType="1"/>
            </p:cNvSpPr>
            <p:nvPr/>
          </p:nvSpPr>
          <p:spPr bwMode="auto">
            <a:xfrm>
              <a:off x="2407" y="1916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14" name="Line 12"/>
            <p:cNvSpPr>
              <a:spLocks noChangeShapeType="1"/>
            </p:cNvSpPr>
            <p:nvPr/>
          </p:nvSpPr>
          <p:spPr bwMode="auto">
            <a:xfrm>
              <a:off x="2441" y="1916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15" name="Line 13"/>
            <p:cNvSpPr>
              <a:spLocks noChangeShapeType="1"/>
            </p:cNvSpPr>
            <p:nvPr/>
          </p:nvSpPr>
          <p:spPr bwMode="auto">
            <a:xfrm>
              <a:off x="2483" y="1916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16" name="Line 14"/>
            <p:cNvSpPr>
              <a:spLocks noChangeShapeType="1"/>
            </p:cNvSpPr>
            <p:nvPr/>
          </p:nvSpPr>
          <p:spPr bwMode="auto">
            <a:xfrm>
              <a:off x="2679" y="1923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17" name="Line 15"/>
            <p:cNvSpPr>
              <a:spLocks noChangeShapeType="1"/>
            </p:cNvSpPr>
            <p:nvPr/>
          </p:nvSpPr>
          <p:spPr bwMode="auto">
            <a:xfrm>
              <a:off x="2915" y="1923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18" name="Text Box 16"/>
            <p:cNvSpPr txBox="1">
              <a:spLocks noChangeArrowheads="1"/>
            </p:cNvSpPr>
            <p:nvPr/>
          </p:nvSpPr>
          <p:spPr bwMode="auto">
            <a:xfrm>
              <a:off x="2672" y="1557"/>
              <a:ext cx="103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/>
                <a:t>UDP/TCP payload</a:t>
              </a:r>
            </a:p>
          </p:txBody>
        </p:sp>
        <p:sp>
          <p:nvSpPr>
            <p:cNvPr id="114719" name="Text Box 17"/>
            <p:cNvSpPr txBox="1">
              <a:spLocks noChangeArrowheads="1"/>
            </p:cNvSpPr>
            <p:nvPr/>
          </p:nvSpPr>
          <p:spPr bwMode="auto">
            <a:xfrm>
              <a:off x="2500" y="1396"/>
              <a:ext cx="1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400"/>
                <a:t>IPv6 source dest addr</a:t>
              </a:r>
            </a:p>
          </p:txBody>
        </p:sp>
        <p:sp>
          <p:nvSpPr>
            <p:cNvPr id="114720" name="Text Box 18"/>
            <p:cNvSpPr txBox="1">
              <a:spLocks noChangeArrowheads="1"/>
            </p:cNvSpPr>
            <p:nvPr/>
          </p:nvSpPr>
          <p:spPr bwMode="auto">
            <a:xfrm>
              <a:off x="2314" y="1247"/>
              <a:ext cx="1010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400"/>
                <a:t>IPv6 header fields</a:t>
              </a:r>
            </a:p>
          </p:txBody>
        </p:sp>
        <p:sp>
          <p:nvSpPr>
            <p:cNvPr id="114721" name="Line 19"/>
            <p:cNvSpPr>
              <a:spLocks noChangeShapeType="1"/>
            </p:cNvSpPr>
            <p:nvPr/>
          </p:nvSpPr>
          <p:spPr bwMode="auto">
            <a:xfrm>
              <a:off x="2602" y="1543"/>
              <a:ext cx="3" cy="44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22" name="Line 20"/>
            <p:cNvSpPr>
              <a:spLocks noChangeShapeType="1"/>
            </p:cNvSpPr>
            <p:nvPr/>
          </p:nvSpPr>
          <p:spPr bwMode="auto">
            <a:xfrm>
              <a:off x="2594" y="1546"/>
              <a:ext cx="174" cy="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23" name="Line 58"/>
            <p:cNvSpPr>
              <a:spLocks noChangeShapeType="1"/>
            </p:cNvSpPr>
            <p:nvPr/>
          </p:nvSpPr>
          <p:spPr bwMode="auto">
            <a:xfrm>
              <a:off x="2386" y="1399"/>
              <a:ext cx="0" cy="549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4724" name="Line 59"/>
            <p:cNvSpPr>
              <a:spLocks noChangeShapeType="1"/>
            </p:cNvSpPr>
            <p:nvPr/>
          </p:nvSpPr>
          <p:spPr bwMode="auto">
            <a:xfrm>
              <a:off x="3334" y="1720"/>
              <a:ext cx="0" cy="2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681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Group 351"/>
          <p:cNvGraphicFramePr>
            <a:graphicFrameLocks/>
          </p:cNvGraphicFramePr>
          <p:nvPr/>
        </p:nvGraphicFramePr>
        <p:xfrm>
          <a:off x="622300" y="3200400"/>
          <a:ext cx="7848600" cy="298767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(1,5)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{1,2,3}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6998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37022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7023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4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5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6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7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8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29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7030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37031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37054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7055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032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37052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7053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033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37050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7051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034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37048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7049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035" name="Rectangle 91"/>
            <p:cNvSpPr>
              <a:spLocks noChangeArrowheads="1"/>
            </p:cNvSpPr>
            <p:nvPr/>
          </p:nvSpPr>
          <p:spPr bwMode="auto">
            <a:xfrm>
              <a:off x="890" y="134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36" name="Rectangle 92"/>
            <p:cNvSpPr>
              <a:spLocks noChangeArrowheads="1"/>
            </p:cNvSpPr>
            <p:nvPr/>
          </p:nvSpPr>
          <p:spPr bwMode="auto">
            <a:xfrm>
              <a:off x="1874" y="76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37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38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39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40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41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42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7043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25" cy="103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044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37045" name="Group 102"/>
            <p:cNvGrpSpPr>
              <a:grpSpLocks/>
            </p:cNvGrpSpPr>
            <p:nvPr/>
          </p:nvGrpSpPr>
          <p:grpSpPr bwMode="auto">
            <a:xfrm>
              <a:off x="1405" y="756"/>
              <a:ext cx="227" cy="204"/>
              <a:chOff x="1405" y="756"/>
              <a:chExt cx="227" cy="204"/>
            </a:xfrm>
          </p:grpSpPr>
          <p:sp>
            <p:nvSpPr>
              <p:cNvPr id="37046" name="Rectangle 103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047" name="Oval 104"/>
              <p:cNvSpPr>
                <a:spLocks noChangeArrowheads="1"/>
              </p:cNvSpPr>
              <p:nvPr/>
            </p:nvSpPr>
            <p:spPr bwMode="auto">
              <a:xfrm>
                <a:off x="1405" y="756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36999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7000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7001" name="Rectangle 298"/>
          <p:cNvSpPr>
            <a:spLocks noChangeArrowheads="1"/>
          </p:cNvSpPr>
          <p:nvPr/>
        </p:nvSpPr>
        <p:spPr bwMode="auto">
          <a:xfrm>
            <a:off x="827088" y="12192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1" name="Group 299"/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00CC99"/>
          </a:solidFill>
        </p:grpSpPr>
        <p:sp>
          <p:nvSpPr>
            <p:cNvPr id="47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Rectangle 301"/>
            <p:cNvSpPr>
              <a:spLocks noChangeArrowheads="1"/>
            </p:cNvSpPr>
            <p:nvPr/>
          </p:nvSpPr>
          <p:spPr bwMode="auto">
            <a:xfrm>
              <a:off x="515" y="1565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2" name="Group 302"/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5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304"/>
            <p:cNvSpPr>
              <a:spLocks noChangeArrowheads="1"/>
            </p:cNvSpPr>
            <p:nvPr/>
          </p:nvSpPr>
          <p:spPr bwMode="auto">
            <a:xfrm>
              <a:off x="1328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305"/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rgbClr val="FFFFFF"/>
          </a:solidFill>
        </p:grpSpPr>
        <p:sp>
          <p:nvSpPr>
            <p:cNvPr id="53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Rectangle 307"/>
            <p:cNvSpPr>
              <a:spLocks noChangeArrowheads="1"/>
            </p:cNvSpPr>
            <p:nvPr/>
          </p:nvSpPr>
          <p:spPr bwMode="auto">
            <a:xfrm>
              <a:off x="1632" y="1636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chemeClr val="bg1"/>
          </a:solidFill>
        </p:grpSpPr>
        <p:sp>
          <p:nvSpPr>
            <p:cNvPr id="56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310"/>
            <p:cNvSpPr>
              <a:spLocks noChangeArrowheads="1"/>
            </p:cNvSpPr>
            <p:nvPr/>
          </p:nvSpPr>
          <p:spPr bwMode="auto">
            <a:xfrm>
              <a:off x="2316" y="912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006" name="Rectangle 311"/>
          <p:cNvSpPr>
            <a:spLocks noChangeArrowheads="1"/>
          </p:cNvSpPr>
          <p:nvPr/>
        </p:nvSpPr>
        <p:spPr bwMode="auto">
          <a:xfrm>
            <a:off x="1412875" y="21447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07" name="Rectangle 312"/>
          <p:cNvSpPr>
            <a:spLocks noChangeArrowheads="1"/>
          </p:cNvSpPr>
          <p:nvPr/>
        </p:nvSpPr>
        <p:spPr bwMode="auto">
          <a:xfrm>
            <a:off x="2974975" y="1225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08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09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0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1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2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3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7014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" name="Group 322"/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rgbClr val="00CC99"/>
          </a:solidFill>
        </p:grpSpPr>
        <p:sp>
          <p:nvSpPr>
            <p:cNvPr id="68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016" name="Rectangle 325"/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21659" name="Straight Connector 70"/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" name="Donut 71"/>
          <p:cNvSpPr/>
          <p:nvPr/>
        </p:nvSpPr>
        <p:spPr bwMode="auto">
          <a:xfrm>
            <a:off x="4468813" y="36195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Donut 73"/>
          <p:cNvSpPr/>
          <p:nvPr/>
        </p:nvSpPr>
        <p:spPr bwMode="auto">
          <a:xfrm>
            <a:off x="3541713" y="40513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6" name="Straight Arrow Connector 75"/>
          <p:cNvCxnSpPr>
            <a:cxnSpLocks noChangeShapeType="1"/>
            <a:stCxn id="37028" idx="0"/>
          </p:cNvCxnSpPr>
          <p:nvPr/>
        </p:nvCxnSpPr>
        <p:spPr bwMode="auto">
          <a:xfrm>
            <a:off x="862013" y="1497013"/>
            <a:ext cx="12700" cy="9969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5" name="Rectangle 74"/>
          <p:cNvSpPr/>
          <p:nvPr/>
        </p:nvSpPr>
        <p:spPr>
          <a:xfrm>
            <a:off x="2636044" y="971590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338388" y="1985963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83424" y="248074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932322" y="1419225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44175" y="261913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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960FF26F-E920-D7FE-23D5-0BB9CA5A073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770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80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39072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9073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4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5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6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7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8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9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9080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39081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39104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105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082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39102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103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083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39100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101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084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39098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099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9085" name="Rectangle 91"/>
            <p:cNvSpPr>
              <a:spLocks noChangeArrowheads="1"/>
            </p:cNvSpPr>
            <p:nvPr/>
          </p:nvSpPr>
          <p:spPr bwMode="auto">
            <a:xfrm>
              <a:off x="890" y="134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6" name="Rectangle 92"/>
            <p:cNvSpPr>
              <a:spLocks noChangeArrowheads="1"/>
            </p:cNvSpPr>
            <p:nvPr/>
          </p:nvSpPr>
          <p:spPr bwMode="auto">
            <a:xfrm>
              <a:off x="1874" y="76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7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8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9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0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1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2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3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32" cy="139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94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grpSp>
          <p:nvGrpSpPr>
            <p:cNvPr id="39095" name="Group 102"/>
            <p:cNvGrpSpPr>
              <a:grpSpLocks/>
            </p:cNvGrpSpPr>
            <p:nvPr/>
          </p:nvGrpSpPr>
          <p:grpSpPr bwMode="auto">
            <a:xfrm>
              <a:off x="1405" y="756"/>
              <a:ext cx="227" cy="204"/>
              <a:chOff x="1405" y="756"/>
              <a:chExt cx="227" cy="204"/>
            </a:xfrm>
          </p:grpSpPr>
          <p:sp>
            <p:nvSpPr>
              <p:cNvPr id="39096" name="Rectangle 103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097" name="Oval 104"/>
              <p:cNvSpPr>
                <a:spLocks noChangeArrowheads="1"/>
              </p:cNvSpPr>
              <p:nvPr/>
            </p:nvSpPr>
            <p:spPr bwMode="auto">
              <a:xfrm>
                <a:off x="1405" y="756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38981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8982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8983" name="Rectangle 298"/>
          <p:cNvSpPr>
            <a:spLocks noChangeArrowheads="1"/>
          </p:cNvSpPr>
          <p:nvPr/>
        </p:nvSpPr>
        <p:spPr bwMode="auto">
          <a:xfrm>
            <a:off x="830263" y="12319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2" name="Group 299"/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00CC99"/>
          </a:solidFill>
        </p:grpSpPr>
        <p:sp>
          <p:nvSpPr>
            <p:cNvPr id="47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Rectangle 301"/>
            <p:cNvSpPr>
              <a:spLocks noChangeArrowheads="1"/>
            </p:cNvSpPr>
            <p:nvPr/>
          </p:nvSpPr>
          <p:spPr bwMode="auto">
            <a:xfrm>
              <a:off x="504" y="1557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302"/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5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304"/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" name="Group 305"/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rgbClr val="FFFFFF"/>
          </a:solidFill>
        </p:grpSpPr>
        <p:sp>
          <p:nvSpPr>
            <p:cNvPr id="53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Rectangle 307"/>
            <p:cNvSpPr>
              <a:spLocks noChangeArrowheads="1"/>
            </p:cNvSpPr>
            <p:nvPr/>
          </p:nvSpPr>
          <p:spPr bwMode="auto">
            <a:xfrm>
              <a:off x="1632" y="1642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5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rgbClr val="00CC99"/>
          </a:solidFill>
        </p:grpSpPr>
        <p:sp>
          <p:nvSpPr>
            <p:cNvPr id="56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310"/>
            <p:cNvSpPr>
              <a:spLocks noChangeArrowheads="1"/>
            </p:cNvSpPr>
            <p:nvPr/>
          </p:nvSpPr>
          <p:spPr bwMode="auto">
            <a:xfrm>
              <a:off x="2305" y="901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8988" name="Rectangle 311"/>
          <p:cNvSpPr>
            <a:spLocks noChangeArrowheads="1"/>
          </p:cNvSpPr>
          <p:nvPr/>
        </p:nvSpPr>
        <p:spPr bwMode="auto">
          <a:xfrm>
            <a:off x="1412875" y="21447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89" name="Rectangle 312"/>
          <p:cNvSpPr>
            <a:spLocks noChangeArrowheads="1"/>
          </p:cNvSpPr>
          <p:nvPr/>
        </p:nvSpPr>
        <p:spPr bwMode="auto">
          <a:xfrm>
            <a:off x="2974975" y="1225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0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1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2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3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4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38995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6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6" name="Group 322"/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rgbClr val="00CC99"/>
          </a:solidFill>
        </p:grpSpPr>
        <p:sp>
          <p:nvSpPr>
            <p:cNvPr id="68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8998" name="Rectangle 325"/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23643" name="Straight Connector 70"/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" name="Donut 71"/>
          <p:cNvSpPr/>
          <p:nvPr/>
        </p:nvSpPr>
        <p:spPr bwMode="auto">
          <a:xfrm>
            <a:off x="4468813" y="36195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Donut 72"/>
          <p:cNvSpPr/>
          <p:nvPr/>
        </p:nvSpPr>
        <p:spPr bwMode="auto">
          <a:xfrm>
            <a:off x="3541713" y="40513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3646" name="Straight Arrow Connector 73"/>
          <p:cNvCxnSpPr>
            <a:cxnSpLocks noChangeShapeType="1"/>
            <a:stCxn id="39078" idx="0"/>
          </p:cNvCxnSpPr>
          <p:nvPr/>
        </p:nvCxnSpPr>
        <p:spPr bwMode="auto">
          <a:xfrm flipH="1">
            <a:off x="857250" y="1497013"/>
            <a:ext cx="4763" cy="9842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75" name="Group 351"/>
          <p:cNvGraphicFramePr>
            <a:graphicFrameLocks/>
          </p:cNvGraphicFramePr>
          <p:nvPr/>
        </p:nvGraphicFramePr>
        <p:xfrm>
          <a:off x="584200" y="3230563"/>
          <a:ext cx="7848600" cy="298767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(1,5)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(2,7)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6" name="Donut 75"/>
          <p:cNvSpPr/>
          <p:nvPr/>
        </p:nvSpPr>
        <p:spPr bwMode="auto">
          <a:xfrm>
            <a:off x="7504113" y="44704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8" name="Straight Arrow Connector 77"/>
          <p:cNvCxnSpPr>
            <a:cxnSpLocks noChangeShapeType="1"/>
          </p:cNvCxnSpPr>
          <p:nvPr/>
        </p:nvCxnSpPr>
        <p:spPr bwMode="auto">
          <a:xfrm>
            <a:off x="2609850" y="1379538"/>
            <a:ext cx="917575" cy="203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7" name="Rectangle 76"/>
          <p:cNvSpPr/>
          <p:nvPr/>
        </p:nvSpPr>
        <p:spPr>
          <a:xfrm>
            <a:off x="2636044" y="971590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338388" y="1985963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83424" y="248074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32322" y="1419225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44175" y="261913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7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3" name="Rectangle 2">
            <a:extLst>
              <a:ext uri="{FF2B5EF4-FFF2-40B4-BE49-F238E27FC236}">
                <a16:creationId xmlns:a16="http://schemas.microsoft.com/office/drawing/2014/main" id="{9C1EACFA-EC70-72D0-6523-73458DA9E51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513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80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39072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9073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4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5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6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7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8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9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9080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39081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39104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105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082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39102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103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083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39100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101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084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39098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099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9085" name="Rectangle 91"/>
            <p:cNvSpPr>
              <a:spLocks noChangeArrowheads="1"/>
            </p:cNvSpPr>
            <p:nvPr/>
          </p:nvSpPr>
          <p:spPr bwMode="auto">
            <a:xfrm>
              <a:off x="890" y="134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6" name="Rectangle 92"/>
            <p:cNvSpPr>
              <a:spLocks noChangeArrowheads="1"/>
            </p:cNvSpPr>
            <p:nvPr/>
          </p:nvSpPr>
          <p:spPr bwMode="auto">
            <a:xfrm>
              <a:off x="1874" y="76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7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8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9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0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1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2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3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32" cy="139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94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grpSp>
          <p:nvGrpSpPr>
            <p:cNvPr id="39095" name="Group 102"/>
            <p:cNvGrpSpPr>
              <a:grpSpLocks/>
            </p:cNvGrpSpPr>
            <p:nvPr/>
          </p:nvGrpSpPr>
          <p:grpSpPr bwMode="auto">
            <a:xfrm>
              <a:off x="1405" y="756"/>
              <a:ext cx="227" cy="204"/>
              <a:chOff x="1405" y="756"/>
              <a:chExt cx="227" cy="204"/>
            </a:xfrm>
          </p:grpSpPr>
          <p:sp>
            <p:nvSpPr>
              <p:cNvPr id="39096" name="Rectangle 103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097" name="Oval 104"/>
              <p:cNvSpPr>
                <a:spLocks noChangeArrowheads="1"/>
              </p:cNvSpPr>
              <p:nvPr/>
            </p:nvSpPr>
            <p:spPr bwMode="auto">
              <a:xfrm>
                <a:off x="1405" y="756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38981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8982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8983" name="Rectangle 298"/>
          <p:cNvSpPr>
            <a:spLocks noChangeArrowheads="1"/>
          </p:cNvSpPr>
          <p:nvPr/>
        </p:nvSpPr>
        <p:spPr bwMode="auto">
          <a:xfrm>
            <a:off x="830263" y="12319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2" name="Group 299"/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00CC99"/>
          </a:solidFill>
        </p:grpSpPr>
        <p:sp>
          <p:nvSpPr>
            <p:cNvPr id="47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Rectangle 301"/>
            <p:cNvSpPr>
              <a:spLocks noChangeArrowheads="1"/>
            </p:cNvSpPr>
            <p:nvPr/>
          </p:nvSpPr>
          <p:spPr bwMode="auto">
            <a:xfrm>
              <a:off x="504" y="1557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302"/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5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304"/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" name="Group 305"/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rgbClr val="FFFFFF"/>
          </a:solidFill>
        </p:grpSpPr>
        <p:sp>
          <p:nvSpPr>
            <p:cNvPr id="53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Rectangle 307"/>
            <p:cNvSpPr>
              <a:spLocks noChangeArrowheads="1"/>
            </p:cNvSpPr>
            <p:nvPr/>
          </p:nvSpPr>
          <p:spPr bwMode="auto">
            <a:xfrm>
              <a:off x="1632" y="1642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5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rgbClr val="00CC99"/>
          </a:solidFill>
        </p:grpSpPr>
        <p:sp>
          <p:nvSpPr>
            <p:cNvPr id="56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310"/>
            <p:cNvSpPr>
              <a:spLocks noChangeArrowheads="1"/>
            </p:cNvSpPr>
            <p:nvPr/>
          </p:nvSpPr>
          <p:spPr bwMode="auto">
            <a:xfrm>
              <a:off x="2305" y="901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8988" name="Rectangle 311"/>
          <p:cNvSpPr>
            <a:spLocks noChangeArrowheads="1"/>
          </p:cNvSpPr>
          <p:nvPr/>
        </p:nvSpPr>
        <p:spPr bwMode="auto">
          <a:xfrm>
            <a:off x="1412875" y="21447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89" name="Rectangle 312"/>
          <p:cNvSpPr>
            <a:spLocks noChangeArrowheads="1"/>
          </p:cNvSpPr>
          <p:nvPr/>
        </p:nvSpPr>
        <p:spPr bwMode="auto">
          <a:xfrm>
            <a:off x="2974975" y="1225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0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1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2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3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4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38995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6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6" name="Group 322"/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rgbClr val="00CC99"/>
          </a:solidFill>
        </p:grpSpPr>
        <p:sp>
          <p:nvSpPr>
            <p:cNvPr id="68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8998" name="Rectangle 325"/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23643" name="Straight Connector 70"/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" name="Donut 71"/>
          <p:cNvSpPr/>
          <p:nvPr/>
        </p:nvSpPr>
        <p:spPr bwMode="auto">
          <a:xfrm>
            <a:off x="4468813" y="36195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Donut 72"/>
          <p:cNvSpPr/>
          <p:nvPr/>
        </p:nvSpPr>
        <p:spPr bwMode="auto">
          <a:xfrm>
            <a:off x="3541713" y="40513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3646" name="Straight Arrow Connector 73"/>
          <p:cNvCxnSpPr>
            <a:cxnSpLocks noChangeShapeType="1"/>
            <a:stCxn id="39078" idx="0"/>
          </p:cNvCxnSpPr>
          <p:nvPr/>
        </p:nvCxnSpPr>
        <p:spPr bwMode="auto">
          <a:xfrm flipH="1">
            <a:off x="857250" y="1497013"/>
            <a:ext cx="4763" cy="9842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75" name="Group 351"/>
          <p:cNvGraphicFramePr>
            <a:graphicFrameLocks/>
          </p:cNvGraphicFramePr>
          <p:nvPr/>
        </p:nvGraphicFramePr>
        <p:xfrm>
          <a:off x="584200" y="3230563"/>
          <a:ext cx="7848600" cy="298767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(1,5)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(2,7)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{1,2,3,6}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6" name="Donut 75"/>
          <p:cNvSpPr/>
          <p:nvPr/>
        </p:nvSpPr>
        <p:spPr bwMode="auto">
          <a:xfrm>
            <a:off x="7504113" y="44704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8" name="Straight Arrow Connector 77"/>
          <p:cNvCxnSpPr>
            <a:cxnSpLocks noChangeShapeType="1"/>
          </p:cNvCxnSpPr>
          <p:nvPr/>
        </p:nvCxnSpPr>
        <p:spPr bwMode="auto">
          <a:xfrm>
            <a:off x="2609850" y="1379538"/>
            <a:ext cx="917575" cy="203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7" name="Rectangle 76"/>
          <p:cNvSpPr/>
          <p:nvPr/>
        </p:nvSpPr>
        <p:spPr>
          <a:xfrm>
            <a:off x="2636044" y="971590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338388" y="1985963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83424" y="248074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32322" y="1419225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44175" y="261913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7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3" name="Rectangle 2">
            <a:extLst>
              <a:ext uri="{FF2B5EF4-FFF2-40B4-BE49-F238E27FC236}">
                <a16:creationId xmlns:a16="http://schemas.microsoft.com/office/drawing/2014/main" id="{808C5D35-71CC-ADC0-271F-020AB4A1B3F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4106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80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39072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9073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4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5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6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7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8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79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39080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39081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39104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105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082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39102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103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083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39100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101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084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39098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099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9085" name="Rectangle 91"/>
            <p:cNvSpPr>
              <a:spLocks noChangeArrowheads="1"/>
            </p:cNvSpPr>
            <p:nvPr/>
          </p:nvSpPr>
          <p:spPr bwMode="auto">
            <a:xfrm>
              <a:off x="890" y="134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6" name="Rectangle 92"/>
            <p:cNvSpPr>
              <a:spLocks noChangeArrowheads="1"/>
            </p:cNvSpPr>
            <p:nvPr/>
          </p:nvSpPr>
          <p:spPr bwMode="auto">
            <a:xfrm>
              <a:off x="1874" y="76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7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8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89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0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1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2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39093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32" cy="139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9094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grpSp>
          <p:nvGrpSpPr>
            <p:cNvPr id="39095" name="Group 102"/>
            <p:cNvGrpSpPr>
              <a:grpSpLocks/>
            </p:cNvGrpSpPr>
            <p:nvPr/>
          </p:nvGrpSpPr>
          <p:grpSpPr bwMode="auto">
            <a:xfrm>
              <a:off x="1405" y="756"/>
              <a:ext cx="227" cy="204"/>
              <a:chOff x="1405" y="756"/>
              <a:chExt cx="227" cy="204"/>
            </a:xfrm>
          </p:grpSpPr>
          <p:sp>
            <p:nvSpPr>
              <p:cNvPr id="39096" name="Rectangle 103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097" name="Oval 104"/>
              <p:cNvSpPr>
                <a:spLocks noChangeArrowheads="1"/>
              </p:cNvSpPr>
              <p:nvPr/>
            </p:nvSpPr>
            <p:spPr bwMode="auto">
              <a:xfrm>
                <a:off x="1405" y="756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38981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8982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8983" name="Rectangle 298"/>
          <p:cNvSpPr>
            <a:spLocks noChangeArrowheads="1"/>
          </p:cNvSpPr>
          <p:nvPr/>
        </p:nvSpPr>
        <p:spPr bwMode="auto">
          <a:xfrm>
            <a:off x="830263" y="12319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2" name="Group 299"/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00CC99"/>
          </a:solidFill>
        </p:grpSpPr>
        <p:sp>
          <p:nvSpPr>
            <p:cNvPr id="47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Rectangle 301"/>
            <p:cNvSpPr>
              <a:spLocks noChangeArrowheads="1"/>
            </p:cNvSpPr>
            <p:nvPr/>
          </p:nvSpPr>
          <p:spPr bwMode="auto">
            <a:xfrm>
              <a:off x="504" y="1557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302"/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5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304"/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" name="Group 305"/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rgbClr val="FFFFFF"/>
          </a:solidFill>
        </p:grpSpPr>
        <p:sp>
          <p:nvSpPr>
            <p:cNvPr id="53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Rectangle 307"/>
            <p:cNvSpPr>
              <a:spLocks noChangeArrowheads="1"/>
            </p:cNvSpPr>
            <p:nvPr/>
          </p:nvSpPr>
          <p:spPr bwMode="auto">
            <a:xfrm>
              <a:off x="1632" y="1642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5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rgbClr val="00CC99"/>
          </a:solidFill>
        </p:grpSpPr>
        <p:sp>
          <p:nvSpPr>
            <p:cNvPr id="56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310"/>
            <p:cNvSpPr>
              <a:spLocks noChangeArrowheads="1"/>
            </p:cNvSpPr>
            <p:nvPr/>
          </p:nvSpPr>
          <p:spPr bwMode="auto">
            <a:xfrm>
              <a:off x="2305" y="901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8988" name="Rectangle 311"/>
          <p:cNvSpPr>
            <a:spLocks noChangeArrowheads="1"/>
          </p:cNvSpPr>
          <p:nvPr/>
        </p:nvSpPr>
        <p:spPr bwMode="auto">
          <a:xfrm>
            <a:off x="1412875" y="21447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89" name="Rectangle 312"/>
          <p:cNvSpPr>
            <a:spLocks noChangeArrowheads="1"/>
          </p:cNvSpPr>
          <p:nvPr/>
        </p:nvSpPr>
        <p:spPr bwMode="auto">
          <a:xfrm>
            <a:off x="2974975" y="1225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0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1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2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3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4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38995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38996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6" name="Group 322"/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rgbClr val="00CC99"/>
          </a:solidFill>
        </p:grpSpPr>
        <p:sp>
          <p:nvSpPr>
            <p:cNvPr id="68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8998" name="Rectangle 325"/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23643" name="Straight Connector 70"/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" name="Donut 71"/>
          <p:cNvSpPr/>
          <p:nvPr/>
        </p:nvSpPr>
        <p:spPr bwMode="auto">
          <a:xfrm>
            <a:off x="4468813" y="36195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Donut 72"/>
          <p:cNvSpPr/>
          <p:nvPr/>
        </p:nvSpPr>
        <p:spPr bwMode="auto">
          <a:xfrm>
            <a:off x="3541713" y="40513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3646" name="Straight Arrow Connector 73"/>
          <p:cNvCxnSpPr>
            <a:cxnSpLocks noChangeShapeType="1"/>
            <a:stCxn id="39078" idx="0"/>
          </p:cNvCxnSpPr>
          <p:nvPr/>
        </p:nvCxnSpPr>
        <p:spPr bwMode="auto">
          <a:xfrm flipH="1">
            <a:off x="857250" y="1497013"/>
            <a:ext cx="4763" cy="9842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75" name="Group 351"/>
          <p:cNvGraphicFramePr>
            <a:graphicFrameLocks/>
          </p:cNvGraphicFramePr>
          <p:nvPr/>
        </p:nvGraphicFramePr>
        <p:xfrm>
          <a:off x="584200" y="3230563"/>
          <a:ext cx="7848600" cy="298767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(1,5)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(2,7)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{1,2,3,6}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(6,5)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6" name="Donut 75"/>
          <p:cNvSpPr/>
          <p:nvPr/>
        </p:nvSpPr>
        <p:spPr bwMode="auto">
          <a:xfrm>
            <a:off x="7504113" y="44704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8" name="Straight Arrow Connector 77"/>
          <p:cNvCxnSpPr>
            <a:cxnSpLocks noChangeShapeType="1"/>
          </p:cNvCxnSpPr>
          <p:nvPr/>
        </p:nvCxnSpPr>
        <p:spPr bwMode="auto">
          <a:xfrm>
            <a:off x="2609850" y="1379538"/>
            <a:ext cx="917575" cy="203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7" name="Rectangle 76"/>
          <p:cNvSpPr/>
          <p:nvPr/>
        </p:nvSpPr>
        <p:spPr>
          <a:xfrm>
            <a:off x="2636044" y="971590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338388" y="1985963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83424" y="248074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32322" y="1419225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44175" y="261913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5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3" name="Donut 82"/>
          <p:cNvSpPr/>
          <p:nvPr/>
        </p:nvSpPr>
        <p:spPr bwMode="auto">
          <a:xfrm>
            <a:off x="5397500" y="49149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84" name="Group 302"/>
          <p:cNvGrpSpPr>
            <a:grpSpLocks/>
          </p:cNvGrpSpPr>
          <p:nvPr/>
        </p:nvGrpSpPr>
        <p:grpSpPr bwMode="auto">
          <a:xfrm>
            <a:off x="1978025" y="1961359"/>
            <a:ext cx="360363" cy="325438"/>
            <a:chOff x="1246" y="1229"/>
            <a:chExt cx="227" cy="205"/>
          </a:xfrm>
          <a:solidFill>
            <a:schemeClr val="accent1"/>
          </a:solidFill>
        </p:grpSpPr>
        <p:sp>
          <p:nvSpPr>
            <p:cNvPr id="85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6" name="Rectangle 304"/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87" name="Straight Arrow Connector 111"/>
          <p:cNvCxnSpPr>
            <a:cxnSpLocks noChangeShapeType="1"/>
          </p:cNvCxnSpPr>
          <p:nvPr/>
        </p:nvCxnSpPr>
        <p:spPr bwMode="auto">
          <a:xfrm flipH="1">
            <a:off x="2190750" y="1533525"/>
            <a:ext cx="123825" cy="4746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8" name="Rectangle 2">
            <a:extLst>
              <a:ext uri="{FF2B5EF4-FFF2-40B4-BE49-F238E27FC236}">
                <a16:creationId xmlns:a16="http://schemas.microsoft.com/office/drawing/2014/main" id="{6582419C-4344-AE95-C659-3477C16749A7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438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nut 72"/>
          <p:cNvSpPr/>
          <p:nvPr/>
        </p:nvSpPr>
        <p:spPr bwMode="auto">
          <a:xfrm>
            <a:off x="4468813" y="36195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Donut 73"/>
          <p:cNvSpPr/>
          <p:nvPr/>
        </p:nvSpPr>
        <p:spPr bwMode="auto">
          <a:xfrm>
            <a:off x="3541713" y="40513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" name="Donut 76"/>
          <p:cNvSpPr/>
          <p:nvPr/>
        </p:nvSpPr>
        <p:spPr bwMode="auto">
          <a:xfrm>
            <a:off x="7504113" y="44704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" name="Donut 78"/>
          <p:cNvSpPr/>
          <p:nvPr/>
        </p:nvSpPr>
        <p:spPr bwMode="auto">
          <a:xfrm>
            <a:off x="5446713" y="49022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0" name="Donut 79"/>
          <p:cNvSpPr/>
          <p:nvPr/>
        </p:nvSpPr>
        <p:spPr bwMode="auto">
          <a:xfrm>
            <a:off x="6475413" y="53213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17" name="Group 351"/>
          <p:cNvGraphicFramePr>
            <a:graphicFrameLocks/>
          </p:cNvGraphicFramePr>
          <p:nvPr/>
        </p:nvGraphicFramePr>
        <p:xfrm>
          <a:off x="622300" y="3187700"/>
          <a:ext cx="7848600" cy="298767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(1,5)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(2,7)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{1,2,3,6}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(6,5)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Symbo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{1,2,3,4,6}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(6,5)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Symbo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Symbo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18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119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20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1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2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4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5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6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27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128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151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52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29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149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50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30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147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48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31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145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46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32" name="Rectangle 91"/>
            <p:cNvSpPr>
              <a:spLocks noChangeArrowheads="1"/>
            </p:cNvSpPr>
            <p:nvPr/>
          </p:nvSpPr>
          <p:spPr bwMode="auto">
            <a:xfrm>
              <a:off x="890" y="134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3" name="Rectangle 92"/>
            <p:cNvSpPr>
              <a:spLocks noChangeArrowheads="1"/>
            </p:cNvSpPr>
            <p:nvPr/>
          </p:nvSpPr>
          <p:spPr bwMode="auto">
            <a:xfrm>
              <a:off x="1874" y="76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4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5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6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7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8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9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40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32" cy="139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1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grpSp>
          <p:nvGrpSpPr>
            <p:cNvPr id="142" name="Group 102"/>
            <p:cNvGrpSpPr>
              <a:grpSpLocks/>
            </p:cNvGrpSpPr>
            <p:nvPr/>
          </p:nvGrpSpPr>
          <p:grpSpPr bwMode="auto">
            <a:xfrm>
              <a:off x="1405" y="756"/>
              <a:ext cx="227" cy="204"/>
              <a:chOff x="1405" y="756"/>
              <a:chExt cx="227" cy="204"/>
            </a:xfrm>
          </p:grpSpPr>
          <p:sp>
            <p:nvSpPr>
              <p:cNvPr id="143" name="Rectangle 103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4" name="Oval 104"/>
              <p:cNvSpPr>
                <a:spLocks noChangeArrowheads="1"/>
              </p:cNvSpPr>
              <p:nvPr/>
            </p:nvSpPr>
            <p:spPr bwMode="auto">
              <a:xfrm>
                <a:off x="1405" y="756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153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54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55" name="Rectangle 298"/>
          <p:cNvSpPr>
            <a:spLocks noChangeArrowheads="1"/>
          </p:cNvSpPr>
          <p:nvPr/>
        </p:nvSpPr>
        <p:spPr bwMode="auto">
          <a:xfrm>
            <a:off x="830263" y="12319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6" name="Group 299"/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00CC99"/>
          </a:solidFill>
        </p:grpSpPr>
        <p:sp>
          <p:nvSpPr>
            <p:cNvPr id="157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8" name="Rectangle 301"/>
            <p:cNvSpPr>
              <a:spLocks noChangeArrowheads="1"/>
            </p:cNvSpPr>
            <p:nvPr/>
          </p:nvSpPr>
          <p:spPr bwMode="auto">
            <a:xfrm>
              <a:off x="504" y="1557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59" name="Group 302"/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16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1" name="Rectangle 304"/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62" name="Group 305"/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chemeClr val="accent1"/>
          </a:solidFill>
        </p:grpSpPr>
        <p:sp>
          <p:nvSpPr>
            <p:cNvPr id="163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4" name="Rectangle 307"/>
            <p:cNvSpPr>
              <a:spLocks noChangeArrowheads="1"/>
            </p:cNvSpPr>
            <p:nvPr/>
          </p:nvSpPr>
          <p:spPr bwMode="auto">
            <a:xfrm>
              <a:off x="1632" y="1642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65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rgbClr val="00CC99"/>
          </a:solidFill>
        </p:grpSpPr>
        <p:sp>
          <p:nvSpPr>
            <p:cNvPr id="166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7" name="Rectangle 310"/>
            <p:cNvSpPr>
              <a:spLocks noChangeArrowheads="1"/>
            </p:cNvSpPr>
            <p:nvPr/>
          </p:nvSpPr>
          <p:spPr bwMode="auto">
            <a:xfrm>
              <a:off x="2305" y="901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68" name="Rectangle 311"/>
          <p:cNvSpPr>
            <a:spLocks noChangeArrowheads="1"/>
          </p:cNvSpPr>
          <p:nvPr/>
        </p:nvSpPr>
        <p:spPr bwMode="auto">
          <a:xfrm>
            <a:off x="1412875" y="21447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69" name="Rectangle 312"/>
          <p:cNvSpPr>
            <a:spLocks noChangeArrowheads="1"/>
          </p:cNvSpPr>
          <p:nvPr/>
        </p:nvSpPr>
        <p:spPr bwMode="auto">
          <a:xfrm>
            <a:off x="2974975" y="1225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0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1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2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3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4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75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6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77" name="Group 322"/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rgbClr val="00CC99"/>
          </a:solidFill>
        </p:grpSpPr>
        <p:sp>
          <p:nvSpPr>
            <p:cNvPr id="178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9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80" name="Rectangle 325"/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181" name="Straight Connector 70"/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2" name="Straight Arrow Connector 73"/>
          <p:cNvCxnSpPr>
            <a:cxnSpLocks noChangeShapeType="1"/>
            <a:stCxn id="125" idx="0"/>
          </p:cNvCxnSpPr>
          <p:nvPr/>
        </p:nvCxnSpPr>
        <p:spPr bwMode="auto">
          <a:xfrm flipH="1">
            <a:off x="857250" y="1497013"/>
            <a:ext cx="4763" cy="9842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3" name="Straight Arrow Connector 182"/>
          <p:cNvCxnSpPr>
            <a:cxnSpLocks noChangeShapeType="1"/>
          </p:cNvCxnSpPr>
          <p:nvPr/>
        </p:nvCxnSpPr>
        <p:spPr bwMode="auto">
          <a:xfrm>
            <a:off x="2609850" y="1379538"/>
            <a:ext cx="917575" cy="203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" name="Rectangle 183"/>
          <p:cNvSpPr/>
          <p:nvPr/>
        </p:nvSpPr>
        <p:spPr>
          <a:xfrm>
            <a:off x="2636044" y="971590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2338388" y="1985963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83424" y="248074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3932322" y="1419225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2844175" y="261913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5</a:t>
            </a:r>
            <a:endParaRPr lang="en-AU" dirty="0">
              <a:solidFill>
                <a:srgbClr val="FF0000"/>
              </a:solidFill>
            </a:endParaRPr>
          </a:p>
        </p:txBody>
      </p:sp>
      <p:grpSp>
        <p:nvGrpSpPr>
          <p:cNvPr id="189" name="Group 302"/>
          <p:cNvGrpSpPr>
            <a:grpSpLocks/>
          </p:cNvGrpSpPr>
          <p:nvPr/>
        </p:nvGrpSpPr>
        <p:grpSpPr bwMode="auto">
          <a:xfrm>
            <a:off x="1978025" y="1961359"/>
            <a:ext cx="360363" cy="325438"/>
            <a:chOff x="1246" y="1229"/>
            <a:chExt cx="227" cy="205"/>
          </a:xfrm>
          <a:solidFill>
            <a:schemeClr val="accent1"/>
          </a:solidFill>
        </p:grpSpPr>
        <p:sp>
          <p:nvSpPr>
            <p:cNvPr id="19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1" name="Rectangle 304"/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92" name="Straight Arrow Connector 111"/>
          <p:cNvCxnSpPr>
            <a:cxnSpLocks noChangeShapeType="1"/>
          </p:cNvCxnSpPr>
          <p:nvPr/>
        </p:nvCxnSpPr>
        <p:spPr bwMode="auto">
          <a:xfrm flipH="1">
            <a:off x="2190750" y="1533525"/>
            <a:ext cx="123825" cy="4746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3" name="Straight Arrow Connector 111"/>
          <p:cNvCxnSpPr>
            <a:cxnSpLocks noChangeShapeType="1"/>
            <a:endCxn id="163" idx="7"/>
          </p:cNvCxnSpPr>
          <p:nvPr/>
        </p:nvCxnSpPr>
        <p:spPr bwMode="auto">
          <a:xfrm flipH="1">
            <a:off x="2768214" y="1676400"/>
            <a:ext cx="794931" cy="958652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4" name="Rectangle 2">
            <a:extLst>
              <a:ext uri="{FF2B5EF4-FFF2-40B4-BE49-F238E27FC236}">
                <a16:creationId xmlns:a16="http://schemas.microsoft.com/office/drawing/2014/main" id="{B12E0150-371D-5C78-D706-A2D7374853E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6048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nut 72"/>
          <p:cNvSpPr/>
          <p:nvPr/>
        </p:nvSpPr>
        <p:spPr bwMode="auto">
          <a:xfrm>
            <a:off x="4468813" y="36195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Donut 73"/>
          <p:cNvSpPr/>
          <p:nvPr/>
        </p:nvSpPr>
        <p:spPr bwMode="auto">
          <a:xfrm>
            <a:off x="3541713" y="40513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" name="Donut 76"/>
          <p:cNvSpPr/>
          <p:nvPr/>
        </p:nvSpPr>
        <p:spPr bwMode="auto">
          <a:xfrm>
            <a:off x="7504113" y="44704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" name="Donut 78"/>
          <p:cNvSpPr/>
          <p:nvPr/>
        </p:nvSpPr>
        <p:spPr bwMode="auto">
          <a:xfrm>
            <a:off x="5446713" y="49022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0" name="Donut 79"/>
          <p:cNvSpPr/>
          <p:nvPr/>
        </p:nvSpPr>
        <p:spPr bwMode="auto">
          <a:xfrm>
            <a:off x="6475413" y="5321300"/>
            <a:ext cx="928687" cy="444500"/>
          </a:xfrm>
          <a:prstGeom prst="donut">
            <a:avLst/>
          </a:prstGeom>
          <a:solidFill>
            <a:srgbClr val="FF00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17" name="Group 3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944514"/>
              </p:ext>
            </p:extLst>
          </p:nvPr>
        </p:nvGraphicFramePr>
        <p:xfrm>
          <a:off x="622300" y="3187700"/>
          <a:ext cx="7848600" cy="298767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Iteration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Tree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Initial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(1,5)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(-1,)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(2,7)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{1,2,3,6}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(6,5)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Symbo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{1,2,3,4,6}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(6,5)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Symbo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{1,2,3,4,5,6}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(1,2)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ＭＳ Ｐゴシック" charset="0"/>
                        <a:sym typeface="Wingdings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(3,4)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(6,5)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Symbol" charset="0"/>
                        </a:rPr>
                        <a:t>(3,3)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18" name="Group 69"/>
          <p:cNvGrpSpPr>
            <a:grpSpLocks/>
          </p:cNvGrpSpPr>
          <p:nvPr/>
        </p:nvGrpSpPr>
        <p:grpSpPr bwMode="auto">
          <a:xfrm>
            <a:off x="685800" y="1143000"/>
            <a:ext cx="3200400" cy="1895475"/>
            <a:chOff x="432" y="720"/>
            <a:chExt cx="2016" cy="1194"/>
          </a:xfrm>
        </p:grpSpPr>
        <p:sp>
          <p:nvSpPr>
            <p:cNvPr id="119" name="Oval 70"/>
            <p:cNvSpPr>
              <a:spLocks noChangeArrowheads="1"/>
            </p:cNvSpPr>
            <p:nvPr/>
          </p:nvSpPr>
          <p:spPr bwMode="auto">
            <a:xfrm>
              <a:off x="441" y="752"/>
              <a:ext cx="227" cy="204"/>
            </a:xfrm>
            <a:prstGeom prst="ellipse">
              <a:avLst/>
            </a:prstGeom>
            <a:solidFill>
              <a:srgbClr val="00CC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20" name="Line 71"/>
            <p:cNvSpPr>
              <a:spLocks noChangeShapeType="1"/>
            </p:cNvSpPr>
            <p:nvPr/>
          </p:nvSpPr>
          <p:spPr bwMode="auto">
            <a:xfrm>
              <a:off x="671" y="849"/>
              <a:ext cx="725" cy="11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1" name="Line 72"/>
            <p:cNvSpPr>
              <a:spLocks noChangeShapeType="1"/>
            </p:cNvSpPr>
            <p:nvPr/>
          </p:nvSpPr>
          <p:spPr bwMode="auto">
            <a:xfrm flipH="1">
              <a:off x="1392" y="960"/>
              <a:ext cx="64" cy="28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2" name="Line 73"/>
            <p:cNvSpPr>
              <a:spLocks noChangeShapeType="1"/>
            </p:cNvSpPr>
            <p:nvPr/>
          </p:nvSpPr>
          <p:spPr bwMode="auto">
            <a:xfrm>
              <a:off x="1398" y="1436"/>
              <a:ext cx="193" cy="21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" name="Line 74"/>
            <p:cNvSpPr>
              <a:spLocks noChangeShapeType="1"/>
            </p:cNvSpPr>
            <p:nvPr/>
          </p:nvSpPr>
          <p:spPr bwMode="auto">
            <a:xfrm flipV="1">
              <a:off x="1748" y="1052"/>
              <a:ext cx="496" cy="603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4" name="Line 75"/>
            <p:cNvSpPr>
              <a:spLocks noChangeShapeType="1"/>
            </p:cNvSpPr>
            <p:nvPr/>
          </p:nvSpPr>
          <p:spPr bwMode="auto">
            <a:xfrm flipH="1" flipV="1">
              <a:off x="644" y="1702"/>
              <a:ext cx="911" cy="4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5" name="Line 76"/>
            <p:cNvSpPr>
              <a:spLocks noChangeShapeType="1"/>
            </p:cNvSpPr>
            <p:nvPr/>
          </p:nvSpPr>
          <p:spPr bwMode="auto">
            <a:xfrm>
              <a:off x="543" y="943"/>
              <a:ext cx="0" cy="612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6" name="Line 77"/>
            <p:cNvSpPr>
              <a:spLocks noChangeShapeType="1"/>
            </p:cNvSpPr>
            <p:nvPr/>
          </p:nvSpPr>
          <p:spPr bwMode="auto">
            <a:xfrm>
              <a:off x="616" y="919"/>
              <a:ext cx="635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27" name="Rectangle 78"/>
            <p:cNvSpPr>
              <a:spLocks noChangeArrowheads="1"/>
            </p:cNvSpPr>
            <p:nvPr/>
          </p:nvSpPr>
          <p:spPr bwMode="auto">
            <a:xfrm>
              <a:off x="542" y="79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128" name="Group 79"/>
            <p:cNvGrpSpPr>
              <a:grpSpLocks/>
            </p:cNvGrpSpPr>
            <p:nvPr/>
          </p:nvGrpSpPr>
          <p:grpSpPr bwMode="auto">
            <a:xfrm>
              <a:off x="432" y="1536"/>
              <a:ext cx="227" cy="220"/>
              <a:chOff x="432" y="1536"/>
              <a:chExt cx="227" cy="220"/>
            </a:xfrm>
          </p:grpSpPr>
          <p:sp>
            <p:nvSpPr>
              <p:cNvPr id="151" name="Oval 80"/>
              <p:cNvSpPr>
                <a:spLocks noChangeArrowheads="1"/>
              </p:cNvSpPr>
              <p:nvPr/>
            </p:nvSpPr>
            <p:spPr bwMode="auto">
              <a:xfrm>
                <a:off x="432" y="1551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52" name="Rectangle 81"/>
              <p:cNvSpPr>
                <a:spLocks noChangeArrowheads="1"/>
              </p:cNvSpPr>
              <p:nvPr/>
            </p:nvSpPr>
            <p:spPr bwMode="auto">
              <a:xfrm>
                <a:off x="504" y="1536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29" name="Group 82"/>
            <p:cNvGrpSpPr>
              <a:grpSpLocks/>
            </p:cNvGrpSpPr>
            <p:nvPr/>
          </p:nvGrpSpPr>
          <p:grpSpPr bwMode="auto">
            <a:xfrm>
              <a:off x="1246" y="1229"/>
              <a:ext cx="227" cy="224"/>
              <a:chOff x="1246" y="1229"/>
              <a:chExt cx="227" cy="224"/>
            </a:xfrm>
          </p:grpSpPr>
          <p:sp>
            <p:nvSpPr>
              <p:cNvPr id="149" name="Oval 83"/>
              <p:cNvSpPr>
                <a:spLocks noChangeArrowheads="1"/>
              </p:cNvSpPr>
              <p:nvPr/>
            </p:nvSpPr>
            <p:spPr bwMode="auto">
              <a:xfrm>
                <a:off x="1246" y="1229"/>
                <a:ext cx="227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50" name="Rectangle 84"/>
              <p:cNvSpPr>
                <a:spLocks noChangeArrowheads="1"/>
              </p:cNvSpPr>
              <p:nvPr/>
            </p:nvSpPr>
            <p:spPr bwMode="auto">
              <a:xfrm>
                <a:off x="1349" y="1280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30" name="Group 85"/>
            <p:cNvGrpSpPr>
              <a:grpSpLocks/>
            </p:cNvGrpSpPr>
            <p:nvPr/>
          </p:nvGrpSpPr>
          <p:grpSpPr bwMode="auto">
            <a:xfrm>
              <a:off x="1550" y="1624"/>
              <a:ext cx="227" cy="228"/>
              <a:chOff x="1550" y="1624"/>
              <a:chExt cx="227" cy="228"/>
            </a:xfrm>
          </p:grpSpPr>
          <p:sp>
            <p:nvSpPr>
              <p:cNvPr id="147" name="Oval 86"/>
              <p:cNvSpPr>
                <a:spLocks noChangeArrowheads="1"/>
              </p:cNvSpPr>
              <p:nvPr/>
            </p:nvSpPr>
            <p:spPr bwMode="auto">
              <a:xfrm>
                <a:off x="1550" y="1624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48" name="Rectangle 87"/>
              <p:cNvSpPr>
                <a:spLocks noChangeArrowheads="1"/>
              </p:cNvSpPr>
              <p:nvPr/>
            </p:nvSpPr>
            <p:spPr bwMode="auto">
              <a:xfrm>
                <a:off x="1653" y="167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31" name="Group 88"/>
            <p:cNvGrpSpPr>
              <a:grpSpLocks/>
            </p:cNvGrpSpPr>
            <p:nvPr/>
          </p:nvGrpSpPr>
          <p:grpSpPr bwMode="auto">
            <a:xfrm>
              <a:off x="2222" y="888"/>
              <a:ext cx="226" cy="205"/>
              <a:chOff x="2222" y="888"/>
              <a:chExt cx="226" cy="205"/>
            </a:xfrm>
          </p:grpSpPr>
          <p:sp>
            <p:nvSpPr>
              <p:cNvPr id="145" name="Oval 89"/>
              <p:cNvSpPr>
                <a:spLocks noChangeArrowheads="1"/>
              </p:cNvSpPr>
              <p:nvPr/>
            </p:nvSpPr>
            <p:spPr bwMode="auto">
              <a:xfrm>
                <a:off x="2222" y="888"/>
                <a:ext cx="226" cy="20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46" name="Rectangle 90"/>
              <p:cNvSpPr>
                <a:spLocks noChangeArrowheads="1"/>
              </p:cNvSpPr>
              <p:nvPr/>
            </p:nvSpPr>
            <p:spPr bwMode="auto">
              <a:xfrm>
                <a:off x="2316" y="91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32" name="Rectangle 91"/>
            <p:cNvSpPr>
              <a:spLocks noChangeArrowheads="1"/>
            </p:cNvSpPr>
            <p:nvPr/>
          </p:nvSpPr>
          <p:spPr bwMode="auto">
            <a:xfrm>
              <a:off x="890" y="134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3" name="Rectangle 92"/>
            <p:cNvSpPr>
              <a:spLocks noChangeArrowheads="1"/>
            </p:cNvSpPr>
            <p:nvPr/>
          </p:nvSpPr>
          <p:spPr bwMode="auto">
            <a:xfrm>
              <a:off x="1874" y="76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4" name="Rectangle 93"/>
            <p:cNvSpPr>
              <a:spLocks noChangeArrowheads="1"/>
            </p:cNvSpPr>
            <p:nvPr/>
          </p:nvSpPr>
          <p:spPr bwMode="auto">
            <a:xfrm>
              <a:off x="1469" y="10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5" name="Rectangle 94"/>
            <p:cNvSpPr>
              <a:spLocks noChangeArrowheads="1"/>
            </p:cNvSpPr>
            <p:nvPr/>
          </p:nvSpPr>
          <p:spPr bwMode="auto">
            <a:xfrm>
              <a:off x="1534" y="144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6" name="Rectangle 95"/>
            <p:cNvSpPr>
              <a:spLocks noChangeArrowheads="1"/>
            </p:cNvSpPr>
            <p:nvPr/>
          </p:nvSpPr>
          <p:spPr bwMode="auto">
            <a:xfrm>
              <a:off x="2049" y="135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7" name="Rectangle 96"/>
            <p:cNvSpPr>
              <a:spLocks noChangeArrowheads="1"/>
            </p:cNvSpPr>
            <p:nvPr/>
          </p:nvSpPr>
          <p:spPr bwMode="auto">
            <a:xfrm>
              <a:off x="457" y="117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8" name="Rectangle 98"/>
            <p:cNvSpPr>
              <a:spLocks noChangeArrowheads="1"/>
            </p:cNvSpPr>
            <p:nvPr/>
          </p:nvSpPr>
          <p:spPr bwMode="auto">
            <a:xfrm>
              <a:off x="945" y="7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9" name="Rectangle 99"/>
            <p:cNvSpPr>
              <a:spLocks noChangeArrowheads="1"/>
            </p:cNvSpPr>
            <p:nvPr/>
          </p:nvSpPr>
          <p:spPr bwMode="auto">
            <a:xfrm>
              <a:off x="1102" y="174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40" name="Line 100"/>
            <p:cNvSpPr>
              <a:spLocks noChangeShapeType="1"/>
            </p:cNvSpPr>
            <p:nvPr/>
          </p:nvSpPr>
          <p:spPr bwMode="auto">
            <a:xfrm>
              <a:off x="1584" y="857"/>
              <a:ext cx="632" cy="139"/>
            </a:xfrm>
            <a:prstGeom prst="line">
              <a:avLst/>
            </a:prstGeom>
            <a:noFill/>
            <a:ln w="22225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1" name="Line 101"/>
            <p:cNvSpPr>
              <a:spLocks noChangeShapeType="1"/>
            </p:cNvSpPr>
            <p:nvPr/>
          </p:nvSpPr>
          <p:spPr bwMode="auto">
            <a:xfrm flipH="1">
              <a:off x="624" y="1392"/>
              <a:ext cx="607" cy="219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AU"/>
            </a:p>
          </p:txBody>
        </p:sp>
        <p:grpSp>
          <p:nvGrpSpPr>
            <p:cNvPr id="142" name="Group 102"/>
            <p:cNvGrpSpPr>
              <a:grpSpLocks/>
            </p:cNvGrpSpPr>
            <p:nvPr/>
          </p:nvGrpSpPr>
          <p:grpSpPr bwMode="auto">
            <a:xfrm>
              <a:off x="1405" y="756"/>
              <a:ext cx="227" cy="204"/>
              <a:chOff x="1405" y="756"/>
              <a:chExt cx="227" cy="204"/>
            </a:xfrm>
          </p:grpSpPr>
          <p:sp>
            <p:nvSpPr>
              <p:cNvPr id="143" name="Rectangle 103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4" name="Oval 104"/>
              <p:cNvSpPr>
                <a:spLocks noChangeArrowheads="1"/>
              </p:cNvSpPr>
              <p:nvPr/>
            </p:nvSpPr>
            <p:spPr bwMode="auto">
              <a:xfrm>
                <a:off x="1405" y="756"/>
                <a:ext cx="227" cy="204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153" name="Oval 290"/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54" name="Line 293"/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55" name="Rectangle 298"/>
          <p:cNvSpPr>
            <a:spLocks noChangeArrowheads="1"/>
          </p:cNvSpPr>
          <p:nvPr/>
        </p:nvSpPr>
        <p:spPr bwMode="auto">
          <a:xfrm>
            <a:off x="830263" y="12319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6" name="Group 299"/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00CC99"/>
          </a:solidFill>
        </p:grpSpPr>
        <p:sp>
          <p:nvSpPr>
            <p:cNvPr id="157" name="Oval 300"/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8" name="Rectangle 301"/>
            <p:cNvSpPr>
              <a:spLocks noChangeArrowheads="1"/>
            </p:cNvSpPr>
            <p:nvPr/>
          </p:nvSpPr>
          <p:spPr bwMode="auto">
            <a:xfrm>
              <a:off x="504" y="1557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59" name="Group 302"/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16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1" name="Rectangle 304"/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62" name="Group 305"/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chemeClr val="accent1"/>
          </a:solidFill>
        </p:grpSpPr>
        <p:sp>
          <p:nvSpPr>
            <p:cNvPr id="163" name="Oval 306"/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4" name="Rectangle 307"/>
            <p:cNvSpPr>
              <a:spLocks noChangeArrowheads="1"/>
            </p:cNvSpPr>
            <p:nvPr/>
          </p:nvSpPr>
          <p:spPr bwMode="auto">
            <a:xfrm>
              <a:off x="1632" y="1642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65" name="Group 308"/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rgbClr val="00CC99"/>
          </a:solidFill>
        </p:grpSpPr>
        <p:sp>
          <p:nvSpPr>
            <p:cNvPr id="166" name="Oval 309"/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7" name="Rectangle 310"/>
            <p:cNvSpPr>
              <a:spLocks noChangeArrowheads="1"/>
            </p:cNvSpPr>
            <p:nvPr/>
          </p:nvSpPr>
          <p:spPr bwMode="auto">
            <a:xfrm>
              <a:off x="2305" y="901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68" name="Rectangle 311"/>
          <p:cNvSpPr>
            <a:spLocks noChangeArrowheads="1"/>
          </p:cNvSpPr>
          <p:nvPr/>
        </p:nvSpPr>
        <p:spPr bwMode="auto">
          <a:xfrm>
            <a:off x="1412875" y="214471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69" name="Rectangle 312"/>
          <p:cNvSpPr>
            <a:spLocks noChangeArrowheads="1"/>
          </p:cNvSpPr>
          <p:nvPr/>
        </p:nvSpPr>
        <p:spPr bwMode="auto">
          <a:xfrm>
            <a:off x="2974975" y="12255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0" name="Rectangle 313"/>
          <p:cNvSpPr>
            <a:spLocks noChangeArrowheads="1"/>
          </p:cNvSpPr>
          <p:nvPr/>
        </p:nvSpPr>
        <p:spPr bwMode="auto">
          <a:xfrm>
            <a:off x="2332038" y="16811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1" name="Rectangle 314"/>
          <p:cNvSpPr>
            <a:spLocks noChangeArrowheads="1"/>
          </p:cNvSpPr>
          <p:nvPr/>
        </p:nvSpPr>
        <p:spPr bwMode="auto">
          <a:xfrm>
            <a:off x="2435225" y="23018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2" name="Rectangle 315"/>
          <p:cNvSpPr>
            <a:spLocks noChangeArrowheads="1"/>
          </p:cNvSpPr>
          <p:nvPr/>
        </p:nvSpPr>
        <p:spPr bwMode="auto">
          <a:xfrm>
            <a:off x="3252788" y="21526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3" name="Rectangle 316"/>
          <p:cNvSpPr>
            <a:spLocks noChangeArrowheads="1"/>
          </p:cNvSpPr>
          <p:nvPr/>
        </p:nvSpPr>
        <p:spPr bwMode="auto">
          <a:xfrm>
            <a:off x="725488" y="18796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4" name="Rectangle 317"/>
          <p:cNvSpPr>
            <a:spLocks noChangeArrowheads="1"/>
          </p:cNvSpPr>
          <p:nvPr/>
        </p:nvSpPr>
        <p:spPr bwMode="auto">
          <a:xfrm>
            <a:off x="1604963" y="15494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75" name="Rectangle 318"/>
          <p:cNvSpPr>
            <a:spLocks noChangeArrowheads="1"/>
          </p:cNvSpPr>
          <p:nvPr/>
        </p:nvSpPr>
        <p:spPr bwMode="auto">
          <a:xfrm>
            <a:off x="1512888" y="105727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76" name="Rectangle 319"/>
          <p:cNvSpPr>
            <a:spLocks noChangeArrowheads="1"/>
          </p:cNvSpPr>
          <p:nvPr/>
        </p:nvSpPr>
        <p:spPr bwMode="auto">
          <a:xfrm>
            <a:off x="1749425" y="27733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77" name="Group 322"/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rgbClr val="00CC99"/>
          </a:solidFill>
        </p:grpSpPr>
        <p:sp>
          <p:nvSpPr>
            <p:cNvPr id="178" name="Rectangle 323"/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9" name="Oval 324"/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80" name="Rectangle 325"/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181" name="Straight Connector 70"/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2" name="Straight Arrow Connector 73"/>
          <p:cNvCxnSpPr>
            <a:cxnSpLocks noChangeShapeType="1"/>
            <a:stCxn id="125" idx="0"/>
          </p:cNvCxnSpPr>
          <p:nvPr/>
        </p:nvCxnSpPr>
        <p:spPr bwMode="auto">
          <a:xfrm flipH="1">
            <a:off x="857250" y="1497013"/>
            <a:ext cx="4763" cy="9842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3" name="Straight Arrow Connector 182"/>
          <p:cNvCxnSpPr>
            <a:cxnSpLocks noChangeShapeType="1"/>
          </p:cNvCxnSpPr>
          <p:nvPr/>
        </p:nvCxnSpPr>
        <p:spPr bwMode="auto">
          <a:xfrm>
            <a:off x="2609850" y="1379538"/>
            <a:ext cx="917575" cy="203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" name="Rectangle 183"/>
          <p:cNvSpPr/>
          <p:nvPr/>
        </p:nvSpPr>
        <p:spPr>
          <a:xfrm>
            <a:off x="2636044" y="971590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2338388" y="1985963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83424" y="248074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3932322" y="1419225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3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2844175" y="2619137"/>
            <a:ext cx="2682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5</a:t>
            </a:r>
            <a:endParaRPr lang="en-AU" dirty="0">
              <a:solidFill>
                <a:srgbClr val="FF0000"/>
              </a:solidFill>
            </a:endParaRPr>
          </a:p>
        </p:txBody>
      </p:sp>
      <p:grpSp>
        <p:nvGrpSpPr>
          <p:cNvPr id="189" name="Group 302"/>
          <p:cNvGrpSpPr>
            <a:grpSpLocks/>
          </p:cNvGrpSpPr>
          <p:nvPr/>
        </p:nvGrpSpPr>
        <p:grpSpPr bwMode="auto">
          <a:xfrm>
            <a:off x="1978025" y="1961359"/>
            <a:ext cx="360363" cy="325438"/>
            <a:chOff x="1246" y="1229"/>
            <a:chExt cx="227" cy="205"/>
          </a:xfrm>
          <a:solidFill>
            <a:schemeClr val="accent1"/>
          </a:solidFill>
        </p:grpSpPr>
        <p:sp>
          <p:nvSpPr>
            <p:cNvPr id="190" name="Oval 303"/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1" name="Rectangle 304"/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92" name="Straight Arrow Connector 111"/>
          <p:cNvCxnSpPr>
            <a:cxnSpLocks noChangeShapeType="1"/>
          </p:cNvCxnSpPr>
          <p:nvPr/>
        </p:nvCxnSpPr>
        <p:spPr bwMode="auto">
          <a:xfrm flipH="1">
            <a:off x="2190750" y="1533525"/>
            <a:ext cx="123825" cy="4746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3" name="Straight Arrow Connector 111"/>
          <p:cNvCxnSpPr>
            <a:cxnSpLocks noChangeShapeType="1"/>
            <a:endCxn id="163" idx="7"/>
          </p:cNvCxnSpPr>
          <p:nvPr/>
        </p:nvCxnSpPr>
        <p:spPr bwMode="auto">
          <a:xfrm flipH="1">
            <a:off x="2768214" y="1676400"/>
            <a:ext cx="794931" cy="958652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4" name="Rectangle 2">
            <a:extLst>
              <a:ext uri="{FF2B5EF4-FFF2-40B4-BE49-F238E27FC236}">
                <a16:creationId xmlns:a16="http://schemas.microsoft.com/office/drawing/2014/main" id="{B83EE1AD-AFCE-BACB-A185-9FD52F155A6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7475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en-US" dirty="0"/>
              <a:t>Dijkstra</a:t>
            </a:r>
            <a:r>
              <a:rPr lang="en-AU" altLang="en-US" dirty="0">
                <a:latin typeface="Arial" panose="020B0604020202020204" pitchFamily="34" charset="0"/>
              </a:rPr>
              <a:t>’</a:t>
            </a:r>
            <a:r>
              <a:rPr lang="en-US" altLang="ja-JP" dirty="0"/>
              <a:t>s algorithm: Example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7552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B0644-6BE8-10E7-C22B-965B3CB48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Oval 6">
            <a:extLst>
              <a:ext uri="{FF2B5EF4-FFF2-40B4-BE49-F238E27FC236}">
                <a16:creationId xmlns:a16="http://schemas.microsoft.com/office/drawing/2014/main" id="{E9083017-4B0F-FA58-E73A-57CD20E08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188" y="1832769"/>
            <a:ext cx="2095500" cy="6048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zh-CN" dirty="0">
                <a:latin typeface="Comic Sans MS" charset="0"/>
                <a:ea typeface="MS PGothic" charset="0"/>
              </a:rPr>
              <a:t>11.11.11.0/24</a:t>
            </a:r>
            <a:endParaRPr lang="en-US" dirty="0">
              <a:latin typeface="Comic Sans MS" charset="0"/>
              <a:ea typeface="MS PGothic" charset="0"/>
            </a:endParaRPr>
          </a:p>
        </p:txBody>
      </p:sp>
      <p:sp>
        <p:nvSpPr>
          <p:cNvPr id="119" name="Oval 70">
            <a:extLst>
              <a:ext uri="{FF2B5EF4-FFF2-40B4-BE49-F238E27FC236}">
                <a16:creationId xmlns:a16="http://schemas.microsoft.com/office/drawing/2014/main" id="{1AE2A2F8-56CA-BCA3-C5DD-3551FAB91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1193800"/>
            <a:ext cx="360363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20" name="Line 71">
            <a:extLst>
              <a:ext uri="{FF2B5EF4-FFF2-40B4-BE49-F238E27FC236}">
                <a16:creationId xmlns:a16="http://schemas.microsoft.com/office/drawing/2014/main" id="{2398FC0F-F88E-F4FF-BDE9-6E90D84622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213" y="1347788"/>
            <a:ext cx="1150938" cy="17463"/>
          </a:xfrm>
          <a:prstGeom prst="line">
            <a:avLst/>
          </a:prstGeom>
          <a:noFill/>
          <a:ln w="22225">
            <a:solidFill>
              <a:srgbClr val="00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1" name="Line 72">
            <a:extLst>
              <a:ext uri="{FF2B5EF4-FFF2-40B4-BE49-F238E27FC236}">
                <a16:creationId xmlns:a16="http://schemas.microsoft.com/office/drawing/2014/main" id="{07091823-A6A2-80CB-1264-407F7DAA4D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1524000"/>
            <a:ext cx="101600" cy="447675"/>
          </a:xfrm>
          <a:prstGeom prst="line">
            <a:avLst/>
          </a:prstGeom>
          <a:noFill/>
          <a:ln w="222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2" name="Line 73">
            <a:extLst>
              <a:ext uri="{FF2B5EF4-FFF2-40B4-BE49-F238E27FC236}">
                <a16:creationId xmlns:a16="http://schemas.microsoft.com/office/drawing/2014/main" id="{C6BE2B85-F4BB-61C5-3434-6A15B47942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9325" y="2279650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" name="Line 74">
            <a:extLst>
              <a:ext uri="{FF2B5EF4-FFF2-40B4-BE49-F238E27FC236}">
                <a16:creationId xmlns:a16="http://schemas.microsoft.com/office/drawing/2014/main" id="{16B582B9-BB09-4427-C79E-48DF6CF8D1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1670050"/>
            <a:ext cx="787400" cy="957263"/>
          </a:xfrm>
          <a:prstGeom prst="line">
            <a:avLst/>
          </a:prstGeom>
          <a:noFill/>
          <a:ln w="222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4" name="Line 75">
            <a:extLst>
              <a:ext uri="{FF2B5EF4-FFF2-40B4-BE49-F238E27FC236}">
                <a16:creationId xmlns:a16="http://schemas.microsoft.com/office/drawing/2014/main" id="{BFCC7915-5699-FA4C-6946-63C35C3A1A4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22350" y="2701925"/>
            <a:ext cx="1446213" cy="7461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5" name="Line 76">
            <a:extLst>
              <a:ext uri="{FF2B5EF4-FFF2-40B4-BE49-F238E27FC236}">
                <a16:creationId xmlns:a16="http://schemas.microsoft.com/office/drawing/2014/main" id="{BA25AD9F-BE78-9D13-CFB4-0C178A1029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013" y="1497013"/>
            <a:ext cx="0" cy="971550"/>
          </a:xfrm>
          <a:prstGeom prst="line">
            <a:avLst/>
          </a:prstGeom>
          <a:noFill/>
          <a:ln w="22225">
            <a:solidFill>
              <a:srgbClr val="00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6" name="Line 77">
            <a:extLst>
              <a:ext uri="{FF2B5EF4-FFF2-40B4-BE49-F238E27FC236}">
                <a16:creationId xmlns:a16="http://schemas.microsoft.com/office/drawing/2014/main" id="{722196E2-B8CE-626F-8985-614ECA166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900" y="1458913"/>
            <a:ext cx="1008063" cy="57150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AU"/>
          </a:p>
        </p:txBody>
      </p:sp>
      <p:sp>
        <p:nvSpPr>
          <p:cNvPr id="127" name="Rectangle 78">
            <a:extLst>
              <a:ext uri="{FF2B5EF4-FFF2-40B4-BE49-F238E27FC236}">
                <a16:creationId xmlns:a16="http://schemas.microsoft.com/office/drawing/2014/main" id="{2177C094-A15F-76C4-0FB2-A3B1A54DA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1265238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28" name="Group 79">
            <a:extLst>
              <a:ext uri="{FF2B5EF4-FFF2-40B4-BE49-F238E27FC236}">
                <a16:creationId xmlns:a16="http://schemas.microsoft.com/office/drawing/2014/main" id="{2F992379-AE73-5464-1A79-F057B7B2A66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438400"/>
            <a:ext cx="360363" cy="349250"/>
            <a:chOff x="432" y="1536"/>
            <a:chExt cx="227" cy="220"/>
          </a:xfrm>
        </p:grpSpPr>
        <p:sp>
          <p:nvSpPr>
            <p:cNvPr id="151" name="Oval 80">
              <a:extLst>
                <a:ext uri="{FF2B5EF4-FFF2-40B4-BE49-F238E27FC236}">
                  <a16:creationId xmlns:a16="http://schemas.microsoft.com/office/drawing/2014/main" id="{D1056847-B935-BBFB-06B7-6D9EC682A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52" name="Rectangle 81">
              <a:extLst>
                <a:ext uri="{FF2B5EF4-FFF2-40B4-BE49-F238E27FC236}">
                  <a16:creationId xmlns:a16="http://schemas.microsoft.com/office/drawing/2014/main" id="{CC12254F-0F03-F1EA-E649-5E5ED6D6A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153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9" name="Group 82">
            <a:extLst>
              <a:ext uri="{FF2B5EF4-FFF2-40B4-BE49-F238E27FC236}">
                <a16:creationId xmlns:a16="http://schemas.microsoft.com/office/drawing/2014/main" id="{309D5780-E6C2-FAEF-6206-AF3363DA5D59}"/>
              </a:ext>
            </a:extLst>
          </p:cNvPr>
          <p:cNvGrpSpPr>
            <a:grpSpLocks/>
          </p:cNvGrpSpPr>
          <p:nvPr/>
        </p:nvGrpSpPr>
        <p:grpSpPr bwMode="auto">
          <a:xfrm>
            <a:off x="1978025" y="1951038"/>
            <a:ext cx="360363" cy="355600"/>
            <a:chOff x="1246" y="1229"/>
            <a:chExt cx="227" cy="224"/>
          </a:xfrm>
        </p:grpSpPr>
        <p:sp>
          <p:nvSpPr>
            <p:cNvPr id="149" name="Oval 83">
              <a:extLst>
                <a:ext uri="{FF2B5EF4-FFF2-40B4-BE49-F238E27FC236}">
                  <a16:creationId xmlns:a16="http://schemas.microsoft.com/office/drawing/2014/main" id="{B85BF202-0C99-CF21-84AD-C01EBA568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50" name="Rectangle 84">
              <a:extLst>
                <a:ext uri="{FF2B5EF4-FFF2-40B4-BE49-F238E27FC236}">
                  <a16:creationId xmlns:a16="http://schemas.microsoft.com/office/drawing/2014/main" id="{54551DEE-187A-DFF8-62FB-27E5B8A66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" y="128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0" name="Group 85">
            <a:extLst>
              <a:ext uri="{FF2B5EF4-FFF2-40B4-BE49-F238E27FC236}">
                <a16:creationId xmlns:a16="http://schemas.microsoft.com/office/drawing/2014/main" id="{4600649F-8D03-27A1-9E01-12AE45F77F6A}"/>
              </a:ext>
            </a:extLst>
          </p:cNvPr>
          <p:cNvGrpSpPr>
            <a:grpSpLocks/>
          </p:cNvGrpSpPr>
          <p:nvPr/>
        </p:nvGrpSpPr>
        <p:grpSpPr bwMode="auto">
          <a:xfrm>
            <a:off x="2460625" y="2578100"/>
            <a:ext cx="360363" cy="361950"/>
            <a:chOff x="1550" y="1624"/>
            <a:chExt cx="227" cy="228"/>
          </a:xfrm>
        </p:grpSpPr>
        <p:sp>
          <p:nvSpPr>
            <p:cNvPr id="147" name="Oval 86">
              <a:extLst>
                <a:ext uri="{FF2B5EF4-FFF2-40B4-BE49-F238E27FC236}">
                  <a16:creationId xmlns:a16="http://schemas.microsoft.com/office/drawing/2014/main" id="{69032D1A-9013-E723-5C6A-E63A81962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48" name="Rectangle 87">
              <a:extLst>
                <a:ext uri="{FF2B5EF4-FFF2-40B4-BE49-F238E27FC236}">
                  <a16:creationId xmlns:a16="http://schemas.microsoft.com/office/drawing/2014/main" id="{69546C61-87AE-2BE6-C6D4-2D8E1F64B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" y="1679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1" name="Group 88">
            <a:extLst>
              <a:ext uri="{FF2B5EF4-FFF2-40B4-BE49-F238E27FC236}">
                <a16:creationId xmlns:a16="http://schemas.microsoft.com/office/drawing/2014/main" id="{3C0156B5-5ADF-220B-DC9E-AFEFA404F4D1}"/>
              </a:ext>
            </a:extLst>
          </p:cNvPr>
          <p:cNvGrpSpPr>
            <a:grpSpLocks/>
          </p:cNvGrpSpPr>
          <p:nvPr/>
        </p:nvGrpSpPr>
        <p:grpSpPr bwMode="auto">
          <a:xfrm>
            <a:off x="3527425" y="1409700"/>
            <a:ext cx="358775" cy="325438"/>
            <a:chOff x="2222" y="888"/>
            <a:chExt cx="226" cy="205"/>
          </a:xfrm>
        </p:grpSpPr>
        <p:sp>
          <p:nvSpPr>
            <p:cNvPr id="145" name="Oval 89">
              <a:extLst>
                <a:ext uri="{FF2B5EF4-FFF2-40B4-BE49-F238E27FC236}">
                  <a16:creationId xmlns:a16="http://schemas.microsoft.com/office/drawing/2014/main" id="{D19FBB35-3C2F-A20A-873D-ABD843517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46" name="Rectangle 90">
              <a:extLst>
                <a:ext uri="{FF2B5EF4-FFF2-40B4-BE49-F238E27FC236}">
                  <a16:creationId xmlns:a16="http://schemas.microsoft.com/office/drawing/2014/main" id="{C9876605-97F0-53EE-5232-6E6EB364A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912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  <p:sp>
        <p:nvSpPr>
          <p:cNvPr id="132" name="Rectangle 91">
            <a:extLst>
              <a:ext uri="{FF2B5EF4-FFF2-40B4-BE49-F238E27FC236}">
                <a16:creationId xmlns:a16="http://schemas.microsoft.com/office/drawing/2014/main" id="{7002CD33-7058-4FF6-F320-56912B244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75" y="2135188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38" name="Rectangle 98">
            <a:extLst>
              <a:ext uri="{FF2B5EF4-FFF2-40B4-BE49-F238E27FC236}">
                <a16:creationId xmlns:a16="http://schemas.microsoft.com/office/drawing/2014/main" id="{07D36274-8AAD-F0AD-265E-B38FDFD48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1143000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39" name="Rectangle 99">
            <a:extLst>
              <a:ext uri="{FF2B5EF4-FFF2-40B4-BE49-F238E27FC236}">
                <a16:creationId xmlns:a16="http://schemas.microsoft.com/office/drawing/2014/main" id="{7CBA2A13-CC47-6EE1-223F-A03EC1074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2763838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40" name="Line 100">
            <a:extLst>
              <a:ext uri="{FF2B5EF4-FFF2-40B4-BE49-F238E27FC236}">
                <a16:creationId xmlns:a16="http://schemas.microsoft.com/office/drawing/2014/main" id="{122E30C9-6EC1-801C-E4C1-829FBB640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1360488"/>
            <a:ext cx="1003300" cy="220663"/>
          </a:xfrm>
          <a:prstGeom prst="line">
            <a:avLst/>
          </a:prstGeom>
          <a:noFill/>
          <a:ln w="22225">
            <a:solidFill>
              <a:srgbClr val="00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1" name="Line 101">
            <a:extLst>
              <a:ext uri="{FF2B5EF4-FFF2-40B4-BE49-F238E27FC236}">
                <a16:creationId xmlns:a16="http://schemas.microsoft.com/office/drawing/2014/main" id="{06A61454-C6CD-CC4B-5214-A18922BB03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600" y="2209800"/>
            <a:ext cx="963613" cy="347663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AU"/>
          </a:p>
        </p:txBody>
      </p:sp>
      <p:grpSp>
        <p:nvGrpSpPr>
          <p:cNvPr id="142" name="Group 102">
            <a:extLst>
              <a:ext uri="{FF2B5EF4-FFF2-40B4-BE49-F238E27FC236}">
                <a16:creationId xmlns:a16="http://schemas.microsoft.com/office/drawing/2014/main" id="{20F887CE-7267-1D6D-B2A8-D24D20086E0C}"/>
              </a:ext>
            </a:extLst>
          </p:cNvPr>
          <p:cNvGrpSpPr>
            <a:grpSpLocks/>
          </p:cNvGrpSpPr>
          <p:nvPr/>
        </p:nvGrpSpPr>
        <p:grpSpPr bwMode="auto">
          <a:xfrm>
            <a:off x="2230438" y="1200150"/>
            <a:ext cx="360363" cy="323850"/>
            <a:chOff x="1405" y="756"/>
            <a:chExt cx="227" cy="204"/>
          </a:xfrm>
        </p:grpSpPr>
        <p:sp>
          <p:nvSpPr>
            <p:cNvPr id="143" name="Rectangle 103">
              <a:extLst>
                <a:ext uri="{FF2B5EF4-FFF2-40B4-BE49-F238E27FC236}">
                  <a16:creationId xmlns:a16="http://schemas.microsoft.com/office/drawing/2014/main" id="{5D668010-DD5B-402B-9F0B-82ED0AEE8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44" name="Oval 104">
              <a:extLst>
                <a:ext uri="{FF2B5EF4-FFF2-40B4-BE49-F238E27FC236}">
                  <a16:creationId xmlns:a16="http://schemas.microsoft.com/office/drawing/2014/main" id="{99E182BD-FA03-9B8D-534F-F78EAB3DA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153" name="Oval 290">
            <a:extLst>
              <a:ext uri="{FF2B5EF4-FFF2-40B4-BE49-F238E27FC236}">
                <a16:creationId xmlns:a16="http://schemas.microsoft.com/office/drawing/2014/main" id="{EC90BBCC-50CA-2DE7-FC76-E63BDCFC2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1203325"/>
            <a:ext cx="360362" cy="323850"/>
          </a:xfrm>
          <a:prstGeom prst="ellipse">
            <a:avLst/>
          </a:prstGeom>
          <a:solidFill>
            <a:srgbClr val="00CC00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54" name="Line 293">
            <a:extLst>
              <a:ext uri="{FF2B5EF4-FFF2-40B4-BE49-F238E27FC236}">
                <a16:creationId xmlns:a16="http://schemas.microsoft.com/office/drawing/2014/main" id="{3D8981DF-F1CA-8C3D-B29B-495817A94A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9325" y="2289175"/>
            <a:ext cx="306388" cy="347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55" name="Rectangle 298">
            <a:extLst>
              <a:ext uri="{FF2B5EF4-FFF2-40B4-BE49-F238E27FC236}">
                <a16:creationId xmlns:a16="http://schemas.microsoft.com/office/drawing/2014/main" id="{9E27C102-866A-8573-C57E-AB944B35F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12319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6" name="Group 299">
            <a:extLst>
              <a:ext uri="{FF2B5EF4-FFF2-40B4-BE49-F238E27FC236}">
                <a16:creationId xmlns:a16="http://schemas.microsoft.com/office/drawing/2014/main" id="{2EBFD598-2B39-F021-846F-060C78CC73C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471741"/>
            <a:ext cx="360363" cy="325438"/>
            <a:chOff x="432" y="1551"/>
            <a:chExt cx="227" cy="205"/>
          </a:xfrm>
          <a:solidFill>
            <a:srgbClr val="00CC99"/>
          </a:solidFill>
        </p:grpSpPr>
        <p:sp>
          <p:nvSpPr>
            <p:cNvPr id="157" name="Oval 300">
              <a:extLst>
                <a:ext uri="{FF2B5EF4-FFF2-40B4-BE49-F238E27FC236}">
                  <a16:creationId xmlns:a16="http://schemas.microsoft.com/office/drawing/2014/main" id="{1538109F-7AC1-90CD-6CA9-6ABC7A44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551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8" name="Rectangle 301">
              <a:extLst>
                <a:ext uri="{FF2B5EF4-FFF2-40B4-BE49-F238E27FC236}">
                  <a16:creationId xmlns:a16="http://schemas.microsoft.com/office/drawing/2014/main" id="{ABF664D7-7166-3B9D-4830-70816DFC0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1557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59" name="Group 302">
            <a:extLst>
              <a:ext uri="{FF2B5EF4-FFF2-40B4-BE49-F238E27FC236}">
                <a16:creationId xmlns:a16="http://schemas.microsoft.com/office/drawing/2014/main" id="{EE3A6952-5DC7-506A-2388-89C5A707106A}"/>
              </a:ext>
            </a:extLst>
          </p:cNvPr>
          <p:cNvGrpSpPr>
            <a:grpSpLocks/>
          </p:cNvGrpSpPr>
          <p:nvPr/>
        </p:nvGrpSpPr>
        <p:grpSpPr bwMode="auto">
          <a:xfrm>
            <a:off x="1978025" y="1960566"/>
            <a:ext cx="360363" cy="325438"/>
            <a:chOff x="1246" y="1229"/>
            <a:chExt cx="227" cy="205"/>
          </a:xfrm>
          <a:solidFill>
            <a:srgbClr val="FFFFFF"/>
          </a:solidFill>
        </p:grpSpPr>
        <p:sp>
          <p:nvSpPr>
            <p:cNvPr id="160" name="Oval 303">
              <a:extLst>
                <a:ext uri="{FF2B5EF4-FFF2-40B4-BE49-F238E27FC236}">
                  <a16:creationId xmlns:a16="http://schemas.microsoft.com/office/drawing/2014/main" id="{1892D53E-4663-409A-B3BD-45C65A8C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1" name="Rectangle 304">
              <a:extLst>
                <a:ext uri="{FF2B5EF4-FFF2-40B4-BE49-F238E27FC236}">
                  <a16:creationId xmlns:a16="http://schemas.microsoft.com/office/drawing/2014/main" id="{2BBD278D-BC64-54AA-6001-E3EB54AA5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62" name="Group 305">
            <a:extLst>
              <a:ext uri="{FF2B5EF4-FFF2-40B4-BE49-F238E27FC236}">
                <a16:creationId xmlns:a16="http://schemas.microsoft.com/office/drawing/2014/main" id="{6E39C863-96CB-3E5B-47DA-39EB86ADC73E}"/>
              </a:ext>
            </a:extLst>
          </p:cNvPr>
          <p:cNvGrpSpPr>
            <a:grpSpLocks/>
          </p:cNvGrpSpPr>
          <p:nvPr/>
        </p:nvGrpSpPr>
        <p:grpSpPr bwMode="auto">
          <a:xfrm>
            <a:off x="2460625" y="2587625"/>
            <a:ext cx="360363" cy="323850"/>
            <a:chOff x="1550" y="1624"/>
            <a:chExt cx="227" cy="204"/>
          </a:xfrm>
          <a:solidFill>
            <a:schemeClr val="accent1"/>
          </a:solidFill>
        </p:grpSpPr>
        <p:sp>
          <p:nvSpPr>
            <p:cNvPr id="163" name="Oval 306">
              <a:extLst>
                <a:ext uri="{FF2B5EF4-FFF2-40B4-BE49-F238E27FC236}">
                  <a16:creationId xmlns:a16="http://schemas.microsoft.com/office/drawing/2014/main" id="{46D32D88-82AE-79BB-7859-8F5B69354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624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4" name="Rectangle 307">
              <a:extLst>
                <a:ext uri="{FF2B5EF4-FFF2-40B4-BE49-F238E27FC236}">
                  <a16:creationId xmlns:a16="http://schemas.microsoft.com/office/drawing/2014/main" id="{B4C1D460-1E11-BF23-6B91-31B6B050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642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5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65" name="Group 308">
            <a:extLst>
              <a:ext uri="{FF2B5EF4-FFF2-40B4-BE49-F238E27FC236}">
                <a16:creationId xmlns:a16="http://schemas.microsoft.com/office/drawing/2014/main" id="{06380C0B-F89E-80C5-D7C7-568837EEB43E}"/>
              </a:ext>
            </a:extLst>
          </p:cNvPr>
          <p:cNvGrpSpPr>
            <a:grpSpLocks/>
          </p:cNvGrpSpPr>
          <p:nvPr/>
        </p:nvGrpSpPr>
        <p:grpSpPr bwMode="auto">
          <a:xfrm>
            <a:off x="3527425" y="1419225"/>
            <a:ext cx="358775" cy="325438"/>
            <a:chOff x="2222" y="888"/>
            <a:chExt cx="226" cy="205"/>
          </a:xfrm>
          <a:solidFill>
            <a:srgbClr val="00CC99"/>
          </a:solidFill>
        </p:grpSpPr>
        <p:sp>
          <p:nvSpPr>
            <p:cNvPr id="166" name="Oval 309">
              <a:extLst>
                <a:ext uri="{FF2B5EF4-FFF2-40B4-BE49-F238E27FC236}">
                  <a16:creationId xmlns:a16="http://schemas.microsoft.com/office/drawing/2014/main" id="{D9469B61-44C9-F61C-66E8-0888F0192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" y="888"/>
              <a:ext cx="226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7" name="Rectangle 310">
              <a:extLst>
                <a:ext uri="{FF2B5EF4-FFF2-40B4-BE49-F238E27FC236}">
                  <a16:creationId xmlns:a16="http://schemas.microsoft.com/office/drawing/2014/main" id="{809794B4-FAAE-8077-3510-E96591DE9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901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6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77" name="Group 322">
            <a:extLst>
              <a:ext uri="{FF2B5EF4-FFF2-40B4-BE49-F238E27FC236}">
                <a16:creationId xmlns:a16="http://schemas.microsoft.com/office/drawing/2014/main" id="{135B35A1-367F-6627-6BB2-D9C437994C92}"/>
              </a:ext>
            </a:extLst>
          </p:cNvPr>
          <p:cNvGrpSpPr>
            <a:grpSpLocks/>
          </p:cNvGrpSpPr>
          <p:nvPr/>
        </p:nvGrpSpPr>
        <p:grpSpPr bwMode="auto">
          <a:xfrm>
            <a:off x="2230438" y="1209675"/>
            <a:ext cx="360363" cy="323850"/>
            <a:chOff x="1405" y="756"/>
            <a:chExt cx="227" cy="204"/>
          </a:xfrm>
          <a:solidFill>
            <a:srgbClr val="00CC99"/>
          </a:solidFill>
        </p:grpSpPr>
        <p:sp>
          <p:nvSpPr>
            <p:cNvPr id="178" name="Rectangle 323">
              <a:extLst>
                <a:ext uri="{FF2B5EF4-FFF2-40B4-BE49-F238E27FC236}">
                  <a16:creationId xmlns:a16="http://schemas.microsoft.com/office/drawing/2014/main" id="{700226D2-9669-F963-31E3-BB99D3350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76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3</a:t>
              </a: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9" name="Oval 324">
              <a:extLst>
                <a:ext uri="{FF2B5EF4-FFF2-40B4-BE49-F238E27FC236}">
                  <a16:creationId xmlns:a16="http://schemas.microsoft.com/office/drawing/2014/main" id="{EF7C4BDB-E6A3-6054-98E5-E814117D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" y="756"/>
              <a:ext cx="227" cy="204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80" name="Rectangle 325">
            <a:extLst>
              <a:ext uri="{FF2B5EF4-FFF2-40B4-BE49-F238E27FC236}">
                <a16:creationId xmlns:a16="http://schemas.microsoft.com/office/drawing/2014/main" id="{1BF96D68-C1B7-79E3-BAB9-45D435AEC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2398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cxnSp>
        <p:nvCxnSpPr>
          <p:cNvPr id="181" name="Straight Connector 70">
            <a:extLst>
              <a:ext uri="{FF2B5EF4-FFF2-40B4-BE49-F238E27FC236}">
                <a16:creationId xmlns:a16="http://schemas.microsoft.com/office/drawing/2014/main" id="{6711D301-36AA-FFF6-18CE-67B5B436A3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71563" y="1347788"/>
            <a:ext cx="1165225" cy="23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2" name="Straight Arrow Connector 73">
            <a:extLst>
              <a:ext uri="{FF2B5EF4-FFF2-40B4-BE49-F238E27FC236}">
                <a16:creationId xmlns:a16="http://schemas.microsoft.com/office/drawing/2014/main" id="{5CB07F98-FB27-79A0-DCD6-4771269D3E57}"/>
              </a:ext>
            </a:extLst>
          </p:cNvPr>
          <p:cNvCxnSpPr>
            <a:cxnSpLocks noChangeShapeType="1"/>
            <a:stCxn id="125" idx="0"/>
          </p:cNvCxnSpPr>
          <p:nvPr/>
        </p:nvCxnSpPr>
        <p:spPr bwMode="auto">
          <a:xfrm flipH="1">
            <a:off x="857250" y="1497013"/>
            <a:ext cx="4763" cy="9842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55E863D0-930B-DFBA-2449-A6297E11AF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9850" y="1379538"/>
            <a:ext cx="917575" cy="203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89" name="Group 302">
            <a:extLst>
              <a:ext uri="{FF2B5EF4-FFF2-40B4-BE49-F238E27FC236}">
                <a16:creationId xmlns:a16="http://schemas.microsoft.com/office/drawing/2014/main" id="{FDBE0978-3962-6940-4779-4254AE427F8A}"/>
              </a:ext>
            </a:extLst>
          </p:cNvPr>
          <p:cNvGrpSpPr>
            <a:grpSpLocks/>
          </p:cNvGrpSpPr>
          <p:nvPr/>
        </p:nvGrpSpPr>
        <p:grpSpPr bwMode="auto">
          <a:xfrm>
            <a:off x="1978025" y="1961359"/>
            <a:ext cx="360363" cy="325438"/>
            <a:chOff x="1246" y="1229"/>
            <a:chExt cx="227" cy="205"/>
          </a:xfrm>
          <a:solidFill>
            <a:schemeClr val="accent1"/>
          </a:solidFill>
        </p:grpSpPr>
        <p:sp>
          <p:nvSpPr>
            <p:cNvPr id="190" name="Oval 303">
              <a:extLst>
                <a:ext uri="{FF2B5EF4-FFF2-40B4-BE49-F238E27FC236}">
                  <a16:creationId xmlns:a16="http://schemas.microsoft.com/office/drawing/2014/main" id="{06839198-246A-D5DF-703D-383C3DA48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229"/>
              <a:ext cx="227" cy="205"/>
            </a:xfrm>
            <a:prstGeom prst="ellipse">
              <a:avLst/>
            </a:prstGeom>
            <a:grp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1" name="Rectangle 304">
              <a:extLst>
                <a:ext uri="{FF2B5EF4-FFF2-40B4-BE49-F238E27FC236}">
                  <a16:creationId xmlns:a16="http://schemas.microsoft.com/office/drawing/2014/main" id="{F2553A67-FF82-883C-94F8-531D6A006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248"/>
              <a:ext cx="72" cy="17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4</a:t>
              </a: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92" name="Straight Arrow Connector 111">
            <a:extLst>
              <a:ext uri="{FF2B5EF4-FFF2-40B4-BE49-F238E27FC236}">
                <a16:creationId xmlns:a16="http://schemas.microsoft.com/office/drawing/2014/main" id="{27EED0CF-E4D0-76EF-F52E-D8640099DAF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50" y="1533525"/>
            <a:ext cx="123825" cy="4746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3" name="Straight Arrow Connector 111">
            <a:extLst>
              <a:ext uri="{FF2B5EF4-FFF2-40B4-BE49-F238E27FC236}">
                <a16:creationId xmlns:a16="http://schemas.microsoft.com/office/drawing/2014/main" id="{1A0C0422-3C82-5ECF-E7FC-AD196FFF0188}"/>
              </a:ext>
            </a:extLst>
          </p:cNvPr>
          <p:cNvCxnSpPr>
            <a:cxnSpLocks noChangeShapeType="1"/>
            <a:endCxn id="163" idx="7"/>
          </p:cNvCxnSpPr>
          <p:nvPr/>
        </p:nvCxnSpPr>
        <p:spPr bwMode="auto">
          <a:xfrm flipH="1">
            <a:off x="2768214" y="1676400"/>
            <a:ext cx="794931" cy="958652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4" name="Rectangle 2">
            <a:extLst>
              <a:ext uri="{FF2B5EF4-FFF2-40B4-BE49-F238E27FC236}">
                <a16:creationId xmlns:a16="http://schemas.microsoft.com/office/drawing/2014/main" id="{0DE97068-8EB4-F1A9-7F83-7C0C2CA05F7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69191"/>
            <a:ext cx="8229600" cy="725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altLang="zh-CN" dirty="0"/>
              <a:t>Forwarding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en-US" altLang="en-US" dirty="0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0D676F5-023A-AE5D-8966-FEBA76DDCAF7}"/>
              </a:ext>
            </a:extLst>
          </p:cNvPr>
          <p:cNvGrpSpPr/>
          <p:nvPr/>
        </p:nvGrpSpPr>
        <p:grpSpPr>
          <a:xfrm>
            <a:off x="218958" y="3956051"/>
            <a:ext cx="2331847" cy="2457113"/>
            <a:chOff x="2130424" y="3656933"/>
            <a:chExt cx="2331847" cy="2457113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C8F27B-DAE5-0075-8624-CBABB63E2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424" y="3656933"/>
              <a:ext cx="2331847" cy="245711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FF5C4F10-F84E-FE62-D054-F2189A7EE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838" y="3709321"/>
              <a:ext cx="2095500" cy="6048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30" name="Text Box 108">
              <a:extLst>
                <a:ext uri="{FF2B5EF4-FFF2-40B4-BE49-F238E27FC236}">
                  <a16:creationId xmlns:a16="http://schemas.microsoft.com/office/drawing/2014/main" id="{CEB3CFE1-F440-4CDD-ADFA-3C9C2AD6DE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425" y="3866483"/>
              <a:ext cx="18637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MS PGothic" charset="0"/>
                </a:rPr>
                <a:t>routing algorithm</a:t>
              </a:r>
            </a:p>
          </p:txBody>
        </p:sp>
        <p:sp>
          <p:nvSpPr>
            <p:cNvPr id="31" name="Rectangle 109">
              <a:extLst>
                <a:ext uri="{FF2B5EF4-FFF2-40B4-BE49-F238E27FC236}">
                  <a16:creationId xmlns:a16="http://schemas.microsoft.com/office/drawing/2014/main" id="{B2A912A8-27F8-6A7E-7923-6CCB28806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388" y="4614196"/>
              <a:ext cx="1976438" cy="14254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32" name="Text Box 110">
              <a:extLst>
                <a:ext uri="{FF2B5EF4-FFF2-40B4-BE49-F238E27FC236}">
                  <a16:creationId xmlns:a16="http://schemas.microsoft.com/office/drawing/2014/main" id="{2D5183C0-B267-9A28-2D9A-CFACAF57C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685" y="4601516"/>
              <a:ext cx="193193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200" dirty="0">
                  <a:latin typeface="Arial" charset="0"/>
                  <a:ea typeface="MS PGothic" charset="0"/>
                </a:rPr>
                <a:t>local forwarding table</a:t>
              </a:r>
              <a:r>
                <a:rPr lang="zh-CN" altLang="en-US" sz="1200" dirty="0">
                  <a:latin typeface="Arial" charset="0"/>
                  <a:ea typeface="MS PGothic" charset="0"/>
                </a:rPr>
                <a:t> </a:t>
              </a:r>
              <a:r>
                <a:rPr lang="en-US" altLang="zh-CN" sz="1200" dirty="0">
                  <a:latin typeface="Arial" charset="0"/>
                  <a:ea typeface="MS PGothic" charset="0"/>
                </a:rPr>
                <a:t>at</a:t>
              </a:r>
              <a:r>
                <a:rPr lang="zh-CN" altLang="en-US" sz="1200" dirty="0">
                  <a:latin typeface="Arial" charset="0"/>
                  <a:ea typeface="MS PGothic" charset="0"/>
                </a:rPr>
                <a:t> </a:t>
              </a:r>
              <a:r>
                <a:rPr lang="en-US" altLang="zh-CN" sz="1200" dirty="0">
                  <a:latin typeface="Arial" charset="0"/>
                  <a:ea typeface="MS PGothic" charset="0"/>
                </a:rPr>
                <a:t>1</a:t>
              </a:r>
              <a:endParaRPr lang="en-US" sz="1200" dirty="0">
                <a:latin typeface="Arial" charset="0"/>
                <a:ea typeface="MS PGothic" charset="0"/>
              </a:endParaRPr>
            </a:p>
          </p:txBody>
        </p:sp>
        <p:sp>
          <p:nvSpPr>
            <p:cNvPr id="33" name="Text Box 111">
              <a:extLst>
                <a:ext uri="{FF2B5EF4-FFF2-40B4-BE49-F238E27FC236}">
                  <a16:creationId xmlns:a16="http://schemas.microsoft.com/office/drawing/2014/main" id="{CA3FAC2D-A4E0-70BE-9091-B36414027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3300" y="4814221"/>
              <a:ext cx="12128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400" dirty="0">
                  <a:ea typeface="MS PGothic" charset="0"/>
                </a:rPr>
                <a:t>Destination</a:t>
              </a:r>
              <a:endParaRPr lang="en-US" sz="1400" dirty="0">
                <a:latin typeface="Arial" charset="0"/>
                <a:ea typeface="MS PGothic" charset="0"/>
              </a:endParaRPr>
            </a:p>
          </p:txBody>
        </p:sp>
        <p:sp>
          <p:nvSpPr>
            <p:cNvPr id="34" name="Text Box 112">
              <a:extLst>
                <a:ext uri="{FF2B5EF4-FFF2-40B4-BE49-F238E27FC236}">
                  <a16:creationId xmlns:a16="http://schemas.microsoft.com/office/drawing/2014/main" id="{A12FF749-8F0D-DB4E-F0D8-19910E70F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139" y="4826920"/>
              <a:ext cx="109708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400" dirty="0">
                  <a:ea typeface="MS PGothic" charset="0"/>
                </a:rPr>
                <a:t>Next Node</a:t>
              </a:r>
              <a:endParaRPr lang="en-US" sz="1400" dirty="0">
                <a:latin typeface="Arial" charset="0"/>
                <a:ea typeface="MS PGothic" charset="0"/>
              </a:endParaRPr>
            </a:p>
          </p:txBody>
        </p:sp>
        <p:sp>
          <p:nvSpPr>
            <p:cNvPr id="35" name="Line 113">
              <a:extLst>
                <a:ext uri="{FF2B5EF4-FFF2-40B4-BE49-F238E27FC236}">
                  <a16:creationId xmlns:a16="http://schemas.microsoft.com/office/drawing/2014/main" id="{BE8E912F-A0AF-0353-93D8-1308BC228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524" y="4826920"/>
              <a:ext cx="8855" cy="1203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omic Sans MS" charset="0"/>
                <a:ea typeface="MS PGothic" charset="0"/>
              </a:endParaRPr>
            </a:p>
          </p:txBody>
        </p:sp>
        <p:sp>
          <p:nvSpPr>
            <p:cNvPr id="36" name="Text Box 114">
              <a:extLst>
                <a:ext uri="{FF2B5EF4-FFF2-40B4-BE49-F238E27FC236}">
                  <a16:creationId xmlns:a16="http://schemas.microsoft.com/office/drawing/2014/main" id="{046D3EB5-A784-B9C9-DB98-6F7292BF97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725" y="5098383"/>
              <a:ext cx="823913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2</a:t>
              </a:r>
              <a:endParaRPr lang="en-US" sz="1200" dirty="0">
                <a:latin typeface="Arial" charset="0"/>
                <a:ea typeface="MS PGothic" charset="0"/>
              </a:endParaRPr>
            </a:p>
            <a:p>
              <a:pPr algn="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3</a:t>
              </a:r>
              <a:endParaRPr lang="en-US" sz="1200" dirty="0">
                <a:latin typeface="Arial" charset="0"/>
                <a:ea typeface="MS PGothic" charset="0"/>
              </a:endParaRPr>
            </a:p>
            <a:p>
              <a:pPr algn="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4</a:t>
              </a:r>
              <a:endParaRPr lang="en-US" sz="1200" dirty="0">
                <a:latin typeface="Arial" charset="0"/>
                <a:ea typeface="MS PGothic" charset="0"/>
              </a:endParaRPr>
            </a:p>
            <a:p>
              <a:pPr algn="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5</a:t>
              </a:r>
            </a:p>
            <a:p>
              <a:pPr algn="r" eaLnBrk="1" hangingPunct="1">
                <a:defRPr/>
              </a:pPr>
              <a:r>
                <a:rPr lang="en-US" altLang="zh-CN" sz="1200" dirty="0">
                  <a:latin typeface="Arial" charset="0"/>
                  <a:ea typeface="MS PGothic" charset="0"/>
                </a:rPr>
                <a:t>6</a:t>
              </a:r>
              <a:endParaRPr lang="en-US" sz="1200" dirty="0">
                <a:latin typeface="Arial" charset="0"/>
                <a:ea typeface="MS PGothic" charset="0"/>
              </a:endParaRPr>
            </a:p>
          </p:txBody>
        </p:sp>
        <p:sp>
          <p:nvSpPr>
            <p:cNvPr id="37" name="Text Box 115">
              <a:extLst>
                <a:ext uri="{FF2B5EF4-FFF2-40B4-BE49-F238E27FC236}">
                  <a16:creationId xmlns:a16="http://schemas.microsoft.com/office/drawing/2014/main" id="{219B63BB-1FDF-CD77-7FD1-932B02778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731" y="5098383"/>
              <a:ext cx="269626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200" dirty="0">
                  <a:latin typeface="Arial" charset="0"/>
                  <a:ea typeface="MS PGothic" charset="0"/>
                </a:rPr>
                <a:t>2</a:t>
              </a:r>
              <a:endParaRPr lang="en-US" sz="1200" dirty="0">
                <a:latin typeface="Arial" charset="0"/>
                <a:ea typeface="MS PGothic" charset="0"/>
              </a:endParaRPr>
            </a:p>
            <a:p>
              <a:pPr algn="ct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3</a:t>
              </a:r>
              <a:endParaRPr lang="en-US" sz="1200" dirty="0">
                <a:latin typeface="Arial" charset="0"/>
                <a:ea typeface="MS PGothic" charset="0"/>
              </a:endParaRPr>
            </a:p>
            <a:p>
              <a:pPr algn="ct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3</a:t>
              </a:r>
              <a:endParaRPr lang="en-US" sz="1200" dirty="0">
                <a:latin typeface="Arial" charset="0"/>
                <a:ea typeface="MS PGothic" charset="0"/>
              </a:endParaRPr>
            </a:p>
            <a:p>
              <a:pPr algn="ct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3</a:t>
              </a:r>
            </a:p>
            <a:p>
              <a:pPr algn="ctr" eaLnBrk="1" hangingPunct="1">
                <a:defRPr/>
              </a:pPr>
              <a:r>
                <a:rPr lang="en-US" altLang="zh-CN" sz="1200" dirty="0">
                  <a:latin typeface="Arial" charset="0"/>
                  <a:ea typeface="MS PGothic" charset="0"/>
                </a:rPr>
                <a:t>3</a:t>
              </a:r>
              <a:endParaRPr lang="en-US" sz="1200" dirty="0">
                <a:latin typeface="Arial" charset="0"/>
                <a:ea typeface="MS PGothic" charset="0"/>
              </a:endParaRPr>
            </a:p>
          </p:txBody>
        </p:sp>
        <p:sp>
          <p:nvSpPr>
            <p:cNvPr id="38" name="Line 116">
              <a:extLst>
                <a:ext uri="{FF2B5EF4-FFF2-40B4-BE49-F238E27FC236}">
                  <a16:creationId xmlns:a16="http://schemas.microsoft.com/office/drawing/2014/main" id="{32AE884D-B080-0F9F-A23E-D76C8E790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5084096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omic Sans MS" charset="0"/>
                <a:ea typeface="MS PGothic" charset="0"/>
              </a:endParaRPr>
            </a:p>
          </p:txBody>
        </p:sp>
        <p:sp>
          <p:nvSpPr>
            <p:cNvPr id="39" name="Line 117">
              <a:extLst>
                <a:ext uri="{FF2B5EF4-FFF2-40B4-BE49-F238E27FC236}">
                  <a16:creationId xmlns:a16="http://schemas.microsoft.com/office/drawing/2014/main" id="{AEB15813-E32F-2156-0359-DAB0217296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1875" y="4836446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0" name="AutoShape 118">
              <a:extLst>
                <a:ext uri="{FF2B5EF4-FFF2-40B4-BE49-F238E27FC236}">
                  <a16:creationId xmlns:a16="http://schemas.microsoft.com/office/drawing/2014/main" id="{6730B91B-4141-8F79-03DB-0EFEF55C1C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08337" y="4322096"/>
              <a:ext cx="239713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</p:grpSp>
      <p:sp>
        <p:nvSpPr>
          <p:cNvPr id="250" name="Text Box 111">
            <a:extLst>
              <a:ext uri="{FF2B5EF4-FFF2-40B4-BE49-F238E27FC236}">
                <a16:creationId xmlns:a16="http://schemas.microsoft.com/office/drawing/2014/main" id="{19B9F197-068D-3372-9664-E58AEB560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2" y="3014217"/>
            <a:ext cx="285480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CN" sz="1400" dirty="0">
                <a:ea typeface="MS PGothic" charset="0"/>
              </a:rPr>
              <a:t>For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presentation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convenance</a:t>
            </a:r>
          </a:p>
          <a:p>
            <a:pPr algn="ctr" eaLnBrk="1" hangingPunct="1">
              <a:defRPr/>
            </a:pPr>
            <a:r>
              <a:rPr lang="en-US" altLang="zh-CN" sz="1400" dirty="0">
                <a:ea typeface="MS PGothic" charset="0"/>
              </a:rPr>
              <a:t>Destination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can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be: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Node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name,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IP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address,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IP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prefix,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etc.</a:t>
            </a:r>
            <a:endParaRPr lang="en-US" sz="1400" dirty="0">
              <a:latin typeface="Arial" charset="0"/>
              <a:ea typeface="MS PGothic" charset="0"/>
            </a:endParaRPr>
          </a:p>
        </p:txBody>
      </p:sp>
      <p:sp>
        <p:nvSpPr>
          <p:cNvPr id="252" name="Line 101">
            <a:extLst>
              <a:ext uri="{FF2B5EF4-FFF2-40B4-BE49-F238E27FC236}">
                <a16:creationId xmlns:a16="http://schemas.microsoft.com/office/drawing/2014/main" id="{8275A537-75DF-10E7-C0B0-29A848019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561" y="1720852"/>
            <a:ext cx="358774" cy="325438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AU"/>
          </a:p>
        </p:txBody>
      </p:sp>
      <p:sp>
        <p:nvSpPr>
          <p:cNvPr id="253" name="Text Box 111">
            <a:extLst>
              <a:ext uri="{FF2B5EF4-FFF2-40B4-BE49-F238E27FC236}">
                <a16:creationId xmlns:a16="http://schemas.microsoft.com/office/drawing/2014/main" id="{DC0A6FFB-0D66-A694-453E-564C23142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65" y="3361225"/>
            <a:ext cx="28595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CN" sz="1400" dirty="0">
                <a:ea typeface="MS PGothic" charset="0"/>
              </a:rPr>
              <a:t>Destination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can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be: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Node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n</a:t>
            </a:r>
            <a:r>
              <a:rPr lang="en-US" altLang="zh-CN" sz="1400">
                <a:ea typeface="MS PGothic" charset="0"/>
              </a:rPr>
              <a:t>ame</a:t>
            </a:r>
            <a:r>
              <a:rPr lang="en-US" altLang="zh-CN" sz="1400" dirty="0">
                <a:ea typeface="MS PGothic" charset="0"/>
              </a:rPr>
              <a:t>,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IP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address,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interface,</a:t>
            </a:r>
            <a:r>
              <a:rPr lang="zh-CN" altLang="en-US" sz="1400" dirty="0">
                <a:ea typeface="MS PGothic" charset="0"/>
              </a:rPr>
              <a:t> </a:t>
            </a:r>
            <a:r>
              <a:rPr lang="en-US" altLang="zh-CN" sz="1400" dirty="0">
                <a:ea typeface="MS PGothic" charset="0"/>
              </a:rPr>
              <a:t>etc.</a:t>
            </a:r>
            <a:endParaRPr lang="en-US" sz="1400" dirty="0">
              <a:latin typeface="Arial" charset="0"/>
              <a:ea typeface="MS PGothic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03BA9D1-CEF0-B249-1331-A573D133B321}"/>
              </a:ext>
            </a:extLst>
          </p:cNvPr>
          <p:cNvGrpSpPr/>
          <p:nvPr/>
        </p:nvGrpSpPr>
        <p:grpSpPr>
          <a:xfrm>
            <a:off x="3436449" y="3970823"/>
            <a:ext cx="2331847" cy="2649500"/>
            <a:chOff x="2130424" y="3656933"/>
            <a:chExt cx="2331847" cy="2649500"/>
          </a:xfrm>
        </p:grpSpPr>
        <p:sp>
          <p:nvSpPr>
            <p:cNvPr id="269" name="Rectangle 5">
              <a:extLst>
                <a:ext uri="{FF2B5EF4-FFF2-40B4-BE49-F238E27FC236}">
                  <a16:creationId xmlns:a16="http://schemas.microsoft.com/office/drawing/2014/main" id="{C6F04CC0-BCB1-A346-AAE7-3C6D782C6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424" y="3656933"/>
              <a:ext cx="2331847" cy="245711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270" name="Oval 6">
              <a:extLst>
                <a:ext uri="{FF2B5EF4-FFF2-40B4-BE49-F238E27FC236}">
                  <a16:creationId xmlns:a16="http://schemas.microsoft.com/office/drawing/2014/main" id="{D697A9BA-9352-8583-05B7-740868E4A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838" y="3709321"/>
              <a:ext cx="2095500" cy="6048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271" name="Text Box 108">
              <a:extLst>
                <a:ext uri="{FF2B5EF4-FFF2-40B4-BE49-F238E27FC236}">
                  <a16:creationId xmlns:a16="http://schemas.microsoft.com/office/drawing/2014/main" id="{B5708E3C-1E51-8199-81E8-176E7932D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425" y="3866483"/>
              <a:ext cx="18637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MS PGothic" charset="0"/>
                </a:rPr>
                <a:t>routing algorithm</a:t>
              </a:r>
            </a:p>
          </p:txBody>
        </p:sp>
        <p:sp>
          <p:nvSpPr>
            <p:cNvPr id="272" name="Rectangle 109">
              <a:extLst>
                <a:ext uri="{FF2B5EF4-FFF2-40B4-BE49-F238E27FC236}">
                  <a16:creationId xmlns:a16="http://schemas.microsoft.com/office/drawing/2014/main" id="{E65EBE10-E52B-905E-E52D-9C2904DA0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388" y="4614196"/>
              <a:ext cx="1976438" cy="14254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273" name="Text Box 110">
              <a:extLst>
                <a:ext uri="{FF2B5EF4-FFF2-40B4-BE49-F238E27FC236}">
                  <a16:creationId xmlns:a16="http://schemas.microsoft.com/office/drawing/2014/main" id="{33268ACA-0DB5-A283-6AFB-78044B363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685" y="4601516"/>
              <a:ext cx="193193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200" dirty="0">
                  <a:latin typeface="Arial" charset="0"/>
                  <a:ea typeface="MS PGothic" charset="0"/>
                </a:rPr>
                <a:t>local forwarding table</a:t>
              </a:r>
              <a:r>
                <a:rPr lang="zh-CN" altLang="en-US" sz="1200" dirty="0">
                  <a:latin typeface="Arial" charset="0"/>
                  <a:ea typeface="MS PGothic" charset="0"/>
                </a:rPr>
                <a:t> </a:t>
              </a:r>
              <a:r>
                <a:rPr lang="en-US" altLang="zh-CN" sz="1200" dirty="0">
                  <a:latin typeface="Arial" charset="0"/>
                  <a:ea typeface="MS PGothic" charset="0"/>
                </a:rPr>
                <a:t>at</a:t>
              </a:r>
              <a:r>
                <a:rPr lang="zh-CN" altLang="en-US" sz="1200" dirty="0">
                  <a:latin typeface="Arial" charset="0"/>
                  <a:ea typeface="MS PGothic" charset="0"/>
                </a:rPr>
                <a:t> </a:t>
              </a:r>
              <a:r>
                <a:rPr lang="en-US" altLang="zh-CN" sz="1200" dirty="0">
                  <a:latin typeface="Arial" charset="0"/>
                  <a:ea typeface="MS PGothic" charset="0"/>
                </a:rPr>
                <a:t>1</a:t>
              </a:r>
              <a:endParaRPr lang="en-US" sz="1200" dirty="0">
                <a:latin typeface="Arial" charset="0"/>
                <a:ea typeface="MS PGothic" charset="0"/>
              </a:endParaRPr>
            </a:p>
          </p:txBody>
        </p:sp>
        <p:sp>
          <p:nvSpPr>
            <p:cNvPr id="274" name="Text Box 111">
              <a:extLst>
                <a:ext uri="{FF2B5EF4-FFF2-40B4-BE49-F238E27FC236}">
                  <a16:creationId xmlns:a16="http://schemas.microsoft.com/office/drawing/2014/main" id="{D8572CB7-C4B2-6E75-C88B-FF88D8913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3300" y="4814221"/>
              <a:ext cx="12128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400" dirty="0">
                  <a:ea typeface="MS PGothic" charset="0"/>
                </a:rPr>
                <a:t>Destination</a:t>
              </a:r>
              <a:endParaRPr lang="en-US" sz="1400" dirty="0">
                <a:latin typeface="Arial" charset="0"/>
                <a:ea typeface="MS PGothic" charset="0"/>
              </a:endParaRPr>
            </a:p>
          </p:txBody>
        </p:sp>
        <p:sp>
          <p:nvSpPr>
            <p:cNvPr id="276" name="Line 113">
              <a:extLst>
                <a:ext uri="{FF2B5EF4-FFF2-40B4-BE49-F238E27FC236}">
                  <a16:creationId xmlns:a16="http://schemas.microsoft.com/office/drawing/2014/main" id="{52E94610-6E0F-5E87-CBF2-E905FF3766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8514" y="4832635"/>
              <a:ext cx="8855" cy="1203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omic Sans MS" charset="0"/>
                <a:ea typeface="MS PGothic" charset="0"/>
              </a:endParaRPr>
            </a:p>
          </p:txBody>
        </p:sp>
        <p:sp>
          <p:nvSpPr>
            <p:cNvPr id="277" name="Text Box 114">
              <a:extLst>
                <a:ext uri="{FF2B5EF4-FFF2-40B4-BE49-F238E27FC236}">
                  <a16:creationId xmlns:a16="http://schemas.microsoft.com/office/drawing/2014/main" id="{218E1FA7-9844-4EFB-BE48-4646872FE6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5839" y="5098383"/>
              <a:ext cx="11938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200" dirty="0">
                  <a:latin typeface="Arial" charset="0"/>
                  <a:ea typeface="MS PGothic" charset="0"/>
                </a:rPr>
                <a:t>11.11.11.0/24</a:t>
              </a:r>
              <a:r>
                <a:rPr lang="zh-CN" altLang="en-US" sz="1200" dirty="0">
                  <a:latin typeface="Arial" charset="0"/>
                  <a:ea typeface="MS PGothic" charset="0"/>
                </a:rPr>
                <a:t> </a:t>
              </a:r>
              <a:r>
                <a:rPr lang="en-US" altLang="zh-CN" sz="1200" dirty="0">
                  <a:latin typeface="Arial" charset="0"/>
                  <a:ea typeface="MS PGothic" charset="0"/>
                </a:rPr>
                <a:t>Or</a:t>
              </a:r>
            </a:p>
            <a:p>
              <a:pPr algn="ct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11.11.11.1</a:t>
              </a:r>
            </a:p>
            <a:p>
              <a:pPr algn="ctr" eaLnBrk="1" hangingPunct="1">
                <a:defRPr/>
              </a:pPr>
              <a:r>
                <a:rPr lang="en-US" altLang="zh-CN" sz="1200" dirty="0">
                  <a:latin typeface="Arial" charset="0"/>
                  <a:ea typeface="MS PGothic" charset="0"/>
                </a:rPr>
                <a:t>Or</a:t>
              </a:r>
            </a:p>
            <a:p>
              <a:pPr algn="ct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Node</a:t>
              </a:r>
              <a:r>
                <a:rPr lang="zh-CN" altLang="en-US" sz="1200" dirty="0">
                  <a:ea typeface="MS PGothic" charset="0"/>
                </a:rPr>
                <a:t> </a:t>
              </a:r>
              <a:r>
                <a:rPr lang="en-US" altLang="zh-CN" sz="1200" dirty="0">
                  <a:ea typeface="MS PGothic" charset="0"/>
                </a:rPr>
                <a:t>6</a:t>
              </a:r>
              <a:endParaRPr lang="en-US" sz="1200" dirty="0">
                <a:latin typeface="Arial" charset="0"/>
                <a:ea typeface="MS PGothic" charset="0"/>
              </a:endParaRPr>
            </a:p>
          </p:txBody>
        </p:sp>
        <p:sp>
          <p:nvSpPr>
            <p:cNvPr id="278" name="Text Box 115">
              <a:extLst>
                <a:ext uri="{FF2B5EF4-FFF2-40B4-BE49-F238E27FC236}">
                  <a16:creationId xmlns:a16="http://schemas.microsoft.com/office/drawing/2014/main" id="{A6C9BA56-4989-A0F9-74FA-50B57AFDC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0096" y="5106104"/>
              <a:ext cx="997388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Node</a:t>
              </a:r>
              <a:r>
                <a:rPr lang="zh-CN" altLang="en-US" sz="1200" dirty="0">
                  <a:ea typeface="MS PGothic" charset="0"/>
                </a:rPr>
                <a:t> </a:t>
              </a:r>
              <a:r>
                <a:rPr lang="en-US" altLang="zh-CN" sz="1200" dirty="0">
                  <a:ea typeface="MS PGothic" charset="0"/>
                </a:rPr>
                <a:t>3</a:t>
              </a:r>
              <a:r>
                <a:rPr lang="zh-CN" altLang="en-US" sz="1200" dirty="0">
                  <a:ea typeface="MS PGothic" charset="0"/>
                </a:rPr>
                <a:t> </a:t>
              </a:r>
              <a:endParaRPr lang="en-AU" altLang="zh-CN" sz="1200" dirty="0">
                <a:ea typeface="MS PGothic" charset="0"/>
              </a:endParaRPr>
            </a:p>
            <a:p>
              <a:pPr algn="ct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Or</a:t>
              </a:r>
            </a:p>
            <a:p>
              <a:pPr algn="ctr" eaLnBrk="1" hangingPunct="1">
                <a:defRPr/>
              </a:pPr>
              <a:r>
                <a:rPr lang="en-US" altLang="zh-CN" sz="1200" dirty="0">
                  <a:latin typeface="Arial" charset="0"/>
                  <a:ea typeface="MS PGothic" charset="0"/>
                </a:rPr>
                <a:t>Inter</a:t>
              </a:r>
              <a:r>
                <a:rPr lang="en-US" altLang="zh-CN" sz="1200" dirty="0">
                  <a:ea typeface="MS PGothic" charset="0"/>
                </a:rPr>
                <a:t>face</a:t>
              </a:r>
              <a:r>
                <a:rPr lang="zh-CN" altLang="en-US" sz="1200" dirty="0">
                  <a:ea typeface="MS PGothic" charset="0"/>
                </a:rPr>
                <a:t> </a:t>
              </a:r>
              <a:r>
                <a:rPr lang="en-US" altLang="zh-CN" sz="1200" dirty="0">
                  <a:ea typeface="MS PGothic" charset="0"/>
                </a:rPr>
                <a:t>I1</a:t>
              </a:r>
              <a:r>
                <a:rPr lang="zh-CN" altLang="en-US" sz="1200" dirty="0">
                  <a:ea typeface="MS PGothic" charset="0"/>
                </a:rPr>
                <a:t> </a:t>
              </a:r>
              <a:endParaRPr lang="en-AU" altLang="zh-CN" sz="1200" dirty="0">
                <a:ea typeface="MS PGothic" charset="0"/>
              </a:endParaRPr>
            </a:p>
            <a:p>
              <a:pPr algn="ct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Or</a:t>
              </a:r>
            </a:p>
            <a:p>
              <a:pPr algn="ctr" eaLnBrk="1" hangingPunct="1">
                <a:defRPr/>
              </a:pPr>
              <a:r>
                <a:rPr lang="en-US" altLang="zh-CN" sz="1200" dirty="0">
                  <a:ea typeface="MS PGothic" charset="0"/>
                </a:rPr>
                <a:t>22.22.22.22</a:t>
              </a:r>
              <a:endParaRPr lang="en-AU" altLang="zh-CN" sz="1200" dirty="0">
                <a:ea typeface="MS PGothic" charset="0"/>
              </a:endParaRPr>
            </a:p>
            <a:p>
              <a:pPr algn="ctr" eaLnBrk="1" hangingPunct="1">
                <a:defRPr/>
              </a:pPr>
              <a:endParaRPr lang="en-US" sz="1200" dirty="0">
                <a:latin typeface="Arial" charset="0"/>
                <a:ea typeface="MS PGothic" charset="0"/>
              </a:endParaRPr>
            </a:p>
          </p:txBody>
        </p:sp>
        <p:sp>
          <p:nvSpPr>
            <p:cNvPr id="279" name="Line 116">
              <a:extLst>
                <a:ext uri="{FF2B5EF4-FFF2-40B4-BE49-F238E27FC236}">
                  <a16:creationId xmlns:a16="http://schemas.microsoft.com/office/drawing/2014/main" id="{51C4F3AD-A8E9-3668-6504-DD2BE0171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5084096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280" name="Line 117">
              <a:extLst>
                <a:ext uri="{FF2B5EF4-FFF2-40B4-BE49-F238E27FC236}">
                  <a16:creationId xmlns:a16="http://schemas.microsoft.com/office/drawing/2014/main" id="{9972E96C-BDB7-DE7B-DBB3-291CDF1A9D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1875" y="4836446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281" name="AutoShape 118">
              <a:extLst>
                <a:ext uri="{FF2B5EF4-FFF2-40B4-BE49-F238E27FC236}">
                  <a16:creationId xmlns:a16="http://schemas.microsoft.com/office/drawing/2014/main" id="{09EB195C-5D22-144A-6488-0951AD49B9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08337" y="4322096"/>
              <a:ext cx="239713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</p:grpSp>
      <p:sp>
        <p:nvSpPr>
          <p:cNvPr id="283" name="TextBox 282">
            <a:extLst>
              <a:ext uri="{FF2B5EF4-FFF2-40B4-BE49-F238E27FC236}">
                <a16:creationId xmlns:a16="http://schemas.microsoft.com/office/drawing/2014/main" id="{ABFF4AE4-AF49-F8BD-D25B-1FF15810D76E}"/>
              </a:ext>
            </a:extLst>
          </p:cNvPr>
          <p:cNvSpPr txBox="1"/>
          <p:nvPr/>
        </p:nvSpPr>
        <p:spPr>
          <a:xfrm>
            <a:off x="1206499" y="997850"/>
            <a:ext cx="1220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mic Sans MS" charset="0"/>
                <a:ea typeface="MS PGothic" charset="0"/>
              </a:rPr>
              <a:t>22.22.22.22</a:t>
            </a:r>
            <a:endParaRPr lang="en-US" sz="140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F4A34D14-BD0B-8260-183B-3B2467B004A6}"/>
              </a:ext>
            </a:extLst>
          </p:cNvPr>
          <p:cNvSpPr txBox="1"/>
          <p:nvPr/>
        </p:nvSpPr>
        <p:spPr>
          <a:xfrm>
            <a:off x="1206499" y="1329661"/>
            <a:ext cx="118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mic Sans MS" charset="0"/>
                <a:ea typeface="MS PGothic" charset="0"/>
              </a:rPr>
              <a:t>I1</a:t>
            </a:r>
            <a:endParaRPr lang="en-US" sz="14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4F564CE1-6887-57F6-C2ED-8AB9D2B0CDCA}"/>
              </a:ext>
            </a:extLst>
          </p:cNvPr>
          <p:cNvSpPr txBox="1"/>
          <p:nvPr/>
        </p:nvSpPr>
        <p:spPr>
          <a:xfrm>
            <a:off x="1012844" y="1564471"/>
            <a:ext cx="118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mic Sans MS" charset="0"/>
                <a:ea typeface="MS PGothic" charset="0"/>
              </a:rPr>
              <a:t>I2</a:t>
            </a:r>
            <a:endParaRPr lang="en-US" sz="1400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74A0D083-89C5-006F-0D76-66170E5634E5}"/>
              </a:ext>
            </a:extLst>
          </p:cNvPr>
          <p:cNvSpPr txBox="1"/>
          <p:nvPr/>
        </p:nvSpPr>
        <p:spPr>
          <a:xfrm>
            <a:off x="535801" y="1591652"/>
            <a:ext cx="118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mic Sans MS" charset="0"/>
                <a:ea typeface="MS PGothic" charset="0"/>
              </a:rPr>
              <a:t>I3</a:t>
            </a:r>
            <a:endParaRPr lang="en-US" sz="1400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411069A5-32C5-F50D-3A37-53C89DCFED9A}"/>
              </a:ext>
            </a:extLst>
          </p:cNvPr>
          <p:cNvSpPr txBox="1"/>
          <p:nvPr/>
        </p:nvSpPr>
        <p:spPr>
          <a:xfrm>
            <a:off x="3626306" y="1624408"/>
            <a:ext cx="1220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mic Sans MS" charset="0"/>
                <a:ea typeface="MS PGothic" charset="0"/>
              </a:rPr>
              <a:t>11.11.11.1</a:t>
            </a:r>
            <a:endParaRPr lang="en-US" sz="1400" dirty="0"/>
          </a:p>
        </p:txBody>
      </p:sp>
      <p:sp>
        <p:nvSpPr>
          <p:cNvPr id="3" name="Text Box 112">
            <a:extLst>
              <a:ext uri="{FF2B5EF4-FFF2-40B4-BE49-F238E27FC236}">
                <a16:creationId xmlns:a16="http://schemas.microsoft.com/office/drawing/2014/main" id="{E3E84C00-D971-918D-1E41-8ABD3242A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28819"/>
            <a:ext cx="1097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CN" sz="900" dirty="0">
                <a:ea typeface="MS PGothic" charset="0"/>
              </a:rPr>
              <a:t>Next Node/Hop/</a:t>
            </a:r>
          </a:p>
          <a:p>
            <a:pPr algn="ctr" eaLnBrk="1" hangingPunct="1">
              <a:defRPr/>
            </a:pPr>
            <a:r>
              <a:rPr lang="en-US" altLang="zh-CN" sz="900" dirty="0">
                <a:ea typeface="MS PGothic" charset="0"/>
              </a:rPr>
              <a:t>Router</a:t>
            </a:r>
            <a:endParaRPr lang="en-US" sz="900" dirty="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72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ＭＳ Ｐゴシック" charset="0"/>
              </a:rPr>
              <a:t>Reaction to Failure</a:t>
            </a:r>
          </a:p>
        </p:txBody>
      </p:sp>
      <p:sp>
        <p:nvSpPr>
          <p:cNvPr id="6512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38123" y="1403017"/>
            <a:ext cx="8667752" cy="274228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dirty="0">
                <a:cs typeface="ＭＳ Ｐゴシック" charset="0"/>
              </a:rPr>
              <a:t>I</a:t>
            </a:r>
            <a:r>
              <a:rPr lang="en-US" sz="2400" dirty="0">
                <a:ea typeface="+mn-ea"/>
                <a:cs typeface="ＭＳ Ｐゴシック" charset="0"/>
              </a:rPr>
              <a:t>f a link fails,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ea typeface="+mn-ea"/>
              </a:rPr>
              <a:t>Router sets link distance to infinity &amp; floods the network with an update packet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ea typeface="+mn-ea"/>
              </a:rPr>
              <a:t>All routers immediately update their link database &amp; recalculate their shortest paths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ea typeface="+mn-ea"/>
              </a:rPr>
              <a:t>Recovery very quick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ea typeface="+mn-ea"/>
                <a:cs typeface="ＭＳ Ｐゴシック" charset="0"/>
              </a:rPr>
              <a:t>But watch out for </a:t>
            </a:r>
            <a:r>
              <a:rPr lang="en-US" sz="2400" dirty="0">
                <a:solidFill>
                  <a:srgbClr val="FF0000"/>
                </a:solidFill>
                <a:ea typeface="+mn-ea"/>
                <a:cs typeface="ＭＳ Ｐゴシック" charset="0"/>
              </a:rPr>
              <a:t>old</a:t>
            </a:r>
            <a:r>
              <a:rPr lang="en-US" sz="2400" dirty="0">
                <a:ea typeface="+mn-ea"/>
                <a:cs typeface="ＭＳ Ｐゴシック" charset="0"/>
              </a:rPr>
              <a:t> update messages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ea typeface="+mn-ea"/>
              </a:rPr>
              <a:t>Add time stamp or sequence # to each update message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ea typeface="+mn-ea"/>
              </a:rPr>
              <a:t>Check whether each received update message is new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ea typeface="+mn-ea"/>
              </a:rPr>
              <a:t>If new, add it to database and broadcast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ea typeface="+mn-ea"/>
              </a:rPr>
              <a:t>If older, send update message on arriving link</a:t>
            </a:r>
          </a:p>
          <a:p>
            <a:pPr>
              <a:lnSpc>
                <a:spcPct val="90000"/>
              </a:lnSpc>
              <a:buFont typeface="ZapfDingbats" charset="0"/>
              <a:buChar char="r"/>
              <a:defRPr/>
            </a:pPr>
            <a:endParaRPr lang="en-US" sz="2400" dirty="0">
              <a:ea typeface="+mn-ea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5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51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1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1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1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512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6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294213" y="609600"/>
            <a:ext cx="8536523" cy="430887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2800">
                <a:solidFill>
                  <a:schemeClr val="accent1"/>
                </a:solidFill>
                <a:latin typeface="Tw Cen MT"/>
                <a:ea typeface="+mj-ea"/>
              </a:rPr>
              <a:t>Dijkstra’</a:t>
            </a:r>
            <a:r>
              <a:rPr lang="en-US" altLang="ja-JP" sz="2800">
                <a:solidFill>
                  <a:schemeClr val="accent1"/>
                </a:solidFill>
                <a:latin typeface="Tw Cen MT"/>
                <a:ea typeface="+mj-ea"/>
              </a:rPr>
              <a:t>s</a:t>
            </a:r>
            <a:r>
              <a:rPr lang="en-US" altLang="ja-JP" sz="2800" dirty="0">
                <a:solidFill>
                  <a:schemeClr val="accent1"/>
                </a:solidFill>
                <a:latin typeface="Tw Cen MT"/>
                <a:ea typeface="+mj-ea"/>
              </a:rPr>
              <a:t> algorithm</a:t>
            </a:r>
            <a:r>
              <a:rPr lang="en-US" altLang="ja-JP" sz="2800">
                <a:solidFill>
                  <a:schemeClr val="accent1"/>
                </a:solidFill>
                <a:latin typeface="Tw Cen MT"/>
                <a:ea typeface="+mj-ea"/>
              </a:rPr>
              <a:t>, discussion</a:t>
            </a:r>
            <a:endParaRPr lang="en-US" altLang="en-US" sz="2800" dirty="0">
              <a:solidFill>
                <a:schemeClr val="accent1"/>
              </a:solidFill>
              <a:latin typeface="Tw Cen MT"/>
              <a:ea typeface="+mj-ea"/>
            </a:endParaRP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1975" y="1371600"/>
            <a:ext cx="8001000" cy="16065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ZapfDingbats" charset="0"/>
              <a:buNone/>
              <a:defRPr/>
            </a:pPr>
            <a:r>
              <a:rPr lang="en-US" sz="2400" dirty="0">
                <a:solidFill>
                  <a:srgbClr val="FF0000"/>
                </a:solidFill>
                <a:ea typeface="+mn-ea"/>
                <a:cs typeface="+mn-cs"/>
              </a:rPr>
              <a:t>Algorithm complexity: </a:t>
            </a:r>
            <a:r>
              <a:rPr lang="en-US" sz="2400" dirty="0">
                <a:ea typeface="+mn-ea"/>
                <a:cs typeface="+mn-cs"/>
              </a:rPr>
              <a:t>n nodes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ea typeface="+mn-ea"/>
                <a:cs typeface="+mn-cs"/>
              </a:rPr>
              <a:t>each iteration: need to check all nodes, w, not in N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ea typeface="+mn-ea"/>
                <a:cs typeface="+mn-cs"/>
              </a:rPr>
              <a:t>operations: O(n</a:t>
            </a:r>
            <a:r>
              <a:rPr lang="en-US" sz="2400" baseline="30000" dirty="0">
                <a:ea typeface="+mn-ea"/>
                <a:cs typeface="+mn-cs"/>
              </a:rPr>
              <a:t>2</a:t>
            </a:r>
            <a:r>
              <a:rPr lang="en-US" sz="2400" dirty="0">
                <a:ea typeface="+mn-ea"/>
                <a:cs typeface="+mn-cs"/>
              </a:rPr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ea typeface="+mn-ea"/>
                <a:cs typeface="+mn-cs"/>
              </a:rPr>
              <a:t>more efficient implementations possible: O(</a:t>
            </a:r>
            <a:r>
              <a:rPr lang="en-US" sz="2400" dirty="0" err="1">
                <a:ea typeface="+mn-ea"/>
                <a:cs typeface="+mn-cs"/>
              </a:rPr>
              <a:t>nlogn</a:t>
            </a:r>
            <a:r>
              <a:rPr lang="en-US" sz="2400" dirty="0"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ea typeface="+mn-ea"/>
                <a:cs typeface="+mn-cs"/>
              </a:rPr>
              <a:t>Using a heap to find the min.</a:t>
            </a:r>
          </a:p>
        </p:txBody>
      </p:sp>
    </p:spTree>
    <p:extLst>
      <p:ext uri="{BB962C8B-B14F-4D97-AF65-F5344CB8AC3E}">
        <p14:creationId xmlns:p14="http://schemas.microsoft.com/office/powerpoint/2010/main" val="373992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+mj-ea"/>
              </a:rPr>
              <a:t>Important Concepts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238123" y="1403017"/>
            <a:ext cx="8667752" cy="1384995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Link-state is a two-step procedure</a:t>
            </a:r>
          </a:p>
          <a:p>
            <a:pPr lvl="1"/>
            <a:r>
              <a:rPr lang="en-US" altLang="en-US" dirty="0"/>
              <a:t>Learn the map (by flooding)</a:t>
            </a:r>
          </a:p>
          <a:p>
            <a:pPr lvl="1"/>
            <a:r>
              <a:rPr lang="en-US" altLang="en-US" dirty="0"/>
              <a:t>Find the shortest path (use </a:t>
            </a:r>
            <a:r>
              <a:rPr lang="en-US" altLang="en-US" dirty="0" err="1"/>
              <a:t>Dijkstra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LS is centralized!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536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>
          <a:xfrm>
            <a:off x="688775" y="565071"/>
            <a:ext cx="7772400" cy="369332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cs typeface="+mj-cs"/>
              </a:rPr>
              <a:t>Tunneling</a:t>
            </a:r>
          </a:p>
        </p:txBody>
      </p:sp>
      <p:sp>
        <p:nvSpPr>
          <p:cNvPr id="115717" name="Text Box 76"/>
          <p:cNvSpPr txBox="1">
            <a:spLocks noChangeArrowheads="1"/>
          </p:cNvSpPr>
          <p:nvPr/>
        </p:nvSpPr>
        <p:spPr bwMode="auto">
          <a:xfrm>
            <a:off x="309563" y="2597150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physical view:</a:t>
            </a:r>
          </a:p>
        </p:txBody>
      </p:sp>
      <p:sp>
        <p:nvSpPr>
          <p:cNvPr id="115718" name="Line 147"/>
          <p:cNvSpPr>
            <a:spLocks noChangeShapeType="1"/>
          </p:cNvSpPr>
          <p:nvPr/>
        </p:nvSpPr>
        <p:spPr bwMode="auto">
          <a:xfrm flipV="1">
            <a:off x="3895725" y="2868613"/>
            <a:ext cx="2325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115719" name="Text Box 180"/>
          <p:cNvSpPr txBox="1">
            <a:spLocks noChangeArrowheads="1"/>
          </p:cNvSpPr>
          <p:nvPr/>
        </p:nvSpPr>
        <p:spPr bwMode="auto">
          <a:xfrm>
            <a:off x="4227513" y="299243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  <p:sp>
        <p:nvSpPr>
          <p:cNvPr id="115720" name="Text Box 181"/>
          <p:cNvSpPr txBox="1">
            <a:spLocks noChangeArrowheads="1"/>
          </p:cNvSpPr>
          <p:nvPr/>
        </p:nvSpPr>
        <p:spPr bwMode="auto">
          <a:xfrm>
            <a:off x="5221288" y="2994025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  <p:grpSp>
        <p:nvGrpSpPr>
          <p:cNvPr id="115721" name="Group 254"/>
          <p:cNvGrpSpPr>
            <a:grpSpLocks/>
          </p:cNvGrpSpPr>
          <p:nvPr/>
        </p:nvGrpSpPr>
        <p:grpSpPr bwMode="auto">
          <a:xfrm>
            <a:off x="4230688" y="2703513"/>
            <a:ext cx="693737" cy="338137"/>
            <a:chOff x="4396" y="1245"/>
            <a:chExt cx="672" cy="248"/>
          </a:xfrm>
        </p:grpSpPr>
        <p:sp>
          <p:nvSpPr>
            <p:cNvPr id="115833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5834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5835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15836" name="Group 258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5839" name="Freeform 25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5840" name="Freeform 26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15837" name="Line 261"/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5838" name="Line 262"/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5722" name="Group 328"/>
          <p:cNvGrpSpPr>
            <a:grpSpLocks/>
          </p:cNvGrpSpPr>
          <p:nvPr/>
        </p:nvGrpSpPr>
        <p:grpSpPr bwMode="auto">
          <a:xfrm>
            <a:off x="2163763" y="2360613"/>
            <a:ext cx="1728787" cy="965200"/>
            <a:chOff x="1363" y="1403"/>
            <a:chExt cx="1089" cy="608"/>
          </a:xfrm>
        </p:grpSpPr>
        <p:sp>
          <p:nvSpPr>
            <p:cNvPr id="115810" name="Text Box 92"/>
            <p:cNvSpPr txBox="1">
              <a:spLocks noChangeArrowheads="1"/>
            </p:cNvSpPr>
            <p:nvPr/>
          </p:nvSpPr>
          <p:spPr bwMode="auto">
            <a:xfrm>
              <a:off x="1462" y="140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A</a:t>
              </a:r>
            </a:p>
          </p:txBody>
        </p:sp>
        <p:sp>
          <p:nvSpPr>
            <p:cNvPr id="115811" name="Text Box 108"/>
            <p:cNvSpPr txBox="1">
              <a:spLocks noChangeArrowheads="1"/>
            </p:cNvSpPr>
            <p:nvPr/>
          </p:nvSpPr>
          <p:spPr bwMode="auto">
            <a:xfrm>
              <a:off x="2121" y="140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B</a:t>
              </a:r>
            </a:p>
          </p:txBody>
        </p:sp>
        <p:sp>
          <p:nvSpPr>
            <p:cNvPr id="115812" name="Line 141"/>
            <p:cNvSpPr>
              <a:spLocks noChangeShapeType="1"/>
            </p:cNvSpPr>
            <p:nvPr/>
          </p:nvSpPr>
          <p:spPr bwMode="auto">
            <a:xfrm flipV="1">
              <a:off x="1803" y="1729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5813" name="Text Box 143"/>
            <p:cNvSpPr txBox="1">
              <a:spLocks noChangeArrowheads="1"/>
            </p:cNvSpPr>
            <p:nvPr/>
          </p:nvSpPr>
          <p:spPr bwMode="auto">
            <a:xfrm>
              <a:off x="1386" y="1798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115814" name="Text Box 144"/>
            <p:cNvSpPr txBox="1">
              <a:spLocks noChangeArrowheads="1"/>
            </p:cNvSpPr>
            <p:nvPr/>
          </p:nvSpPr>
          <p:spPr bwMode="auto">
            <a:xfrm>
              <a:off x="2045" y="1799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115815" name="Group 245"/>
            <p:cNvGrpSpPr>
              <a:grpSpLocks/>
            </p:cNvGrpSpPr>
            <p:nvPr/>
          </p:nvGrpSpPr>
          <p:grpSpPr bwMode="auto">
            <a:xfrm>
              <a:off x="1363" y="1621"/>
              <a:ext cx="437" cy="213"/>
              <a:chOff x="4396" y="1245"/>
              <a:chExt cx="672" cy="248"/>
            </a:xfrm>
          </p:grpSpPr>
          <p:sp>
            <p:nvSpPr>
              <p:cNvPr id="115825" name="Oval 407"/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26" name="Rectangle 410"/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27" name="Oval 411"/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5828" name="Group 249"/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5831" name="Freeform 2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5832" name="Freeform 2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5829" name="Line 252"/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5830" name="Line 253"/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15816" name="Group 263"/>
            <p:cNvGrpSpPr>
              <a:grpSpLocks/>
            </p:cNvGrpSpPr>
            <p:nvPr/>
          </p:nvGrpSpPr>
          <p:grpSpPr bwMode="auto">
            <a:xfrm>
              <a:off x="2015" y="1617"/>
              <a:ext cx="437" cy="213"/>
              <a:chOff x="4396" y="1245"/>
              <a:chExt cx="672" cy="248"/>
            </a:xfrm>
          </p:grpSpPr>
          <p:sp>
            <p:nvSpPr>
              <p:cNvPr id="115817" name="Oval 407"/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18" name="Rectangle 410"/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19" name="Oval 411"/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5820" name="Group 267"/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5823" name="Freeform 2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5824" name="Freeform 2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5821" name="Line 270"/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5822" name="Line 271"/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</p:grpSp>
      <p:grpSp>
        <p:nvGrpSpPr>
          <p:cNvPr id="115723" name="Group 272"/>
          <p:cNvGrpSpPr>
            <a:grpSpLocks/>
          </p:cNvGrpSpPr>
          <p:nvPr/>
        </p:nvGrpSpPr>
        <p:grpSpPr bwMode="auto">
          <a:xfrm>
            <a:off x="5195888" y="2706688"/>
            <a:ext cx="693737" cy="338137"/>
            <a:chOff x="4396" y="1245"/>
            <a:chExt cx="672" cy="248"/>
          </a:xfrm>
        </p:grpSpPr>
        <p:sp>
          <p:nvSpPr>
            <p:cNvPr id="115802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5803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5804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15805" name="Group 276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5808" name="Freeform 27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5809" name="Freeform 27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15806" name="Line 279"/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5807" name="Line 280"/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5724" name="Group 303"/>
          <p:cNvGrpSpPr>
            <a:grpSpLocks/>
          </p:cNvGrpSpPr>
          <p:nvPr/>
        </p:nvGrpSpPr>
        <p:grpSpPr bwMode="auto">
          <a:xfrm>
            <a:off x="6202363" y="2362200"/>
            <a:ext cx="1668462" cy="958850"/>
            <a:chOff x="3907" y="1404"/>
            <a:chExt cx="1051" cy="604"/>
          </a:xfrm>
        </p:grpSpPr>
        <p:sp>
          <p:nvSpPr>
            <p:cNvPr id="115779" name="Text Box 50"/>
            <p:cNvSpPr txBox="1">
              <a:spLocks noChangeArrowheads="1"/>
            </p:cNvSpPr>
            <p:nvPr/>
          </p:nvSpPr>
          <p:spPr bwMode="auto">
            <a:xfrm>
              <a:off x="4012" y="140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E</a:t>
              </a:r>
            </a:p>
          </p:txBody>
        </p:sp>
        <p:sp>
          <p:nvSpPr>
            <p:cNvPr id="115780" name="Line 142"/>
            <p:cNvSpPr>
              <a:spLocks noChangeShapeType="1"/>
            </p:cNvSpPr>
            <p:nvPr/>
          </p:nvSpPr>
          <p:spPr bwMode="auto">
            <a:xfrm flipV="1">
              <a:off x="4352" y="1717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5781" name="Text Box 145"/>
            <p:cNvSpPr txBox="1">
              <a:spLocks noChangeArrowheads="1"/>
            </p:cNvSpPr>
            <p:nvPr/>
          </p:nvSpPr>
          <p:spPr bwMode="auto">
            <a:xfrm>
              <a:off x="3951" y="179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115782" name="Text Box 146"/>
            <p:cNvSpPr txBox="1">
              <a:spLocks noChangeArrowheads="1"/>
            </p:cNvSpPr>
            <p:nvPr/>
          </p:nvSpPr>
          <p:spPr bwMode="auto">
            <a:xfrm>
              <a:off x="4569" y="1796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115783" name="Group 281"/>
            <p:cNvGrpSpPr>
              <a:grpSpLocks/>
            </p:cNvGrpSpPr>
            <p:nvPr/>
          </p:nvGrpSpPr>
          <p:grpSpPr bwMode="auto">
            <a:xfrm>
              <a:off x="3907" y="1621"/>
              <a:ext cx="437" cy="213"/>
              <a:chOff x="4396" y="1245"/>
              <a:chExt cx="672" cy="248"/>
            </a:xfrm>
          </p:grpSpPr>
          <p:sp>
            <p:nvSpPr>
              <p:cNvPr id="115794" name="Oval 407"/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95" name="Rectangle 410"/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96" name="Oval 411"/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5797" name="Group 285"/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5800" name="Freeform 28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5801" name="Freeform 28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5798" name="Line 288"/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5799" name="Line 289"/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15784" name="Group 290"/>
            <p:cNvGrpSpPr>
              <a:grpSpLocks/>
            </p:cNvGrpSpPr>
            <p:nvPr/>
          </p:nvGrpSpPr>
          <p:grpSpPr bwMode="auto">
            <a:xfrm>
              <a:off x="4521" y="1619"/>
              <a:ext cx="437" cy="213"/>
              <a:chOff x="4396" y="1245"/>
              <a:chExt cx="672" cy="248"/>
            </a:xfrm>
          </p:grpSpPr>
          <p:sp>
            <p:nvSpPr>
              <p:cNvPr id="115786" name="Oval 407"/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87" name="Rectangle 410"/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788" name="Oval 411"/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5789" name="Group 294"/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5792" name="Freeform 29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5793" name="Freeform 29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5790" name="Line 297"/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5791" name="Line 298"/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15785" name="Text Box 299"/>
            <p:cNvSpPr txBox="1">
              <a:spLocks noChangeArrowheads="1"/>
            </p:cNvSpPr>
            <p:nvPr/>
          </p:nvSpPr>
          <p:spPr bwMode="auto">
            <a:xfrm>
              <a:off x="4635" y="140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F</a:t>
              </a:r>
            </a:p>
          </p:txBody>
        </p:sp>
      </p:grpSp>
      <p:sp>
        <p:nvSpPr>
          <p:cNvPr id="115725" name="Text Box 300"/>
          <p:cNvSpPr txBox="1">
            <a:spLocks noChangeArrowheads="1"/>
          </p:cNvSpPr>
          <p:nvPr/>
        </p:nvSpPr>
        <p:spPr bwMode="auto">
          <a:xfrm>
            <a:off x="4386263" y="23558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C</a:t>
            </a:r>
          </a:p>
        </p:txBody>
      </p:sp>
      <p:sp>
        <p:nvSpPr>
          <p:cNvPr id="115726" name="Text Box 301"/>
          <p:cNvSpPr txBox="1">
            <a:spLocks noChangeArrowheads="1"/>
          </p:cNvSpPr>
          <p:nvPr/>
        </p:nvSpPr>
        <p:spPr bwMode="auto">
          <a:xfrm>
            <a:off x="5362575" y="23590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D</a:t>
            </a:r>
          </a:p>
        </p:txBody>
      </p:sp>
      <p:grpSp>
        <p:nvGrpSpPr>
          <p:cNvPr id="16" name="Group 354"/>
          <p:cNvGrpSpPr>
            <a:grpSpLocks/>
          </p:cNvGrpSpPr>
          <p:nvPr/>
        </p:nvGrpSpPr>
        <p:grpSpPr bwMode="auto">
          <a:xfrm>
            <a:off x="458788" y="1216025"/>
            <a:ext cx="7418387" cy="979488"/>
            <a:chOff x="289" y="766"/>
            <a:chExt cx="4673" cy="617"/>
          </a:xfrm>
        </p:grpSpPr>
        <p:sp>
          <p:nvSpPr>
            <p:cNvPr id="115728" name="Rectangle 67"/>
            <p:cNvSpPr>
              <a:spLocks noChangeArrowheads="1"/>
            </p:cNvSpPr>
            <p:nvPr/>
          </p:nvSpPr>
          <p:spPr bwMode="auto">
            <a:xfrm>
              <a:off x="2424" y="1085"/>
              <a:ext cx="1515" cy="42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5729" name="Text Box 75"/>
            <p:cNvSpPr txBox="1">
              <a:spLocks noChangeArrowheads="1"/>
            </p:cNvSpPr>
            <p:nvPr/>
          </p:nvSpPr>
          <p:spPr bwMode="auto">
            <a:xfrm>
              <a:off x="289" y="979"/>
              <a:ext cx="8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logical view:</a:t>
              </a:r>
            </a:p>
          </p:txBody>
        </p:sp>
        <p:sp>
          <p:nvSpPr>
            <p:cNvPr id="115730" name="Text Box 244"/>
            <p:cNvSpPr txBox="1">
              <a:spLocks noChangeArrowheads="1"/>
            </p:cNvSpPr>
            <p:nvPr/>
          </p:nvSpPr>
          <p:spPr bwMode="auto">
            <a:xfrm>
              <a:off x="2494" y="766"/>
              <a:ext cx="146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IPv4 tunnel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connecting IPv6 routers</a:t>
              </a:r>
            </a:p>
          </p:txBody>
        </p:sp>
        <p:grpSp>
          <p:nvGrpSpPr>
            <p:cNvPr id="115731" name="Group 304"/>
            <p:cNvGrpSpPr>
              <a:grpSpLocks/>
            </p:cNvGrpSpPr>
            <p:nvPr/>
          </p:nvGrpSpPr>
          <p:grpSpPr bwMode="auto">
            <a:xfrm>
              <a:off x="3911" y="779"/>
              <a:ext cx="1051" cy="604"/>
              <a:chOff x="3907" y="1404"/>
              <a:chExt cx="1051" cy="604"/>
            </a:xfrm>
          </p:grpSpPr>
          <p:sp>
            <p:nvSpPr>
              <p:cNvPr id="115756" name="Text Box 305"/>
              <p:cNvSpPr txBox="1">
                <a:spLocks noChangeArrowheads="1"/>
              </p:cNvSpPr>
              <p:nvPr/>
            </p:nvSpPr>
            <p:spPr bwMode="auto">
              <a:xfrm>
                <a:off x="4012" y="140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E</a:t>
                </a:r>
              </a:p>
            </p:txBody>
          </p:sp>
          <p:sp>
            <p:nvSpPr>
              <p:cNvPr id="115757" name="Line 306"/>
              <p:cNvSpPr>
                <a:spLocks noChangeShapeType="1"/>
              </p:cNvSpPr>
              <p:nvPr/>
            </p:nvSpPr>
            <p:spPr bwMode="auto">
              <a:xfrm flipV="1">
                <a:off x="4352" y="1717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CA"/>
              </a:p>
            </p:txBody>
          </p:sp>
          <p:sp>
            <p:nvSpPr>
              <p:cNvPr id="115758" name="Text Box 307"/>
              <p:cNvSpPr txBox="1">
                <a:spLocks noChangeArrowheads="1"/>
              </p:cNvSpPr>
              <p:nvPr/>
            </p:nvSpPr>
            <p:spPr bwMode="auto">
              <a:xfrm>
                <a:off x="3951" y="1794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115759" name="Text Box 308"/>
              <p:cNvSpPr txBox="1">
                <a:spLocks noChangeArrowheads="1"/>
              </p:cNvSpPr>
              <p:nvPr/>
            </p:nvSpPr>
            <p:spPr bwMode="auto">
              <a:xfrm>
                <a:off x="4569" y="1796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115760" name="Group 309"/>
              <p:cNvGrpSpPr>
                <a:grpSpLocks/>
              </p:cNvGrpSpPr>
              <p:nvPr/>
            </p:nvGrpSpPr>
            <p:grpSpPr bwMode="auto">
              <a:xfrm>
                <a:off x="3907" y="1621"/>
                <a:ext cx="437" cy="213"/>
                <a:chOff x="4396" y="1245"/>
                <a:chExt cx="672" cy="248"/>
              </a:xfrm>
            </p:grpSpPr>
            <p:sp>
              <p:nvSpPr>
                <p:cNvPr id="115771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77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773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5774" name="Group 313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15777" name="Freeform 31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115778" name="Freeform 31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</p:grpSp>
            <p:sp>
              <p:nvSpPr>
                <p:cNvPr id="115775" name="Line 316"/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5776" name="Line 317"/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grpSp>
            <p:nvGrpSpPr>
              <p:cNvPr id="115761" name="Group 318"/>
              <p:cNvGrpSpPr>
                <a:grpSpLocks/>
              </p:cNvGrpSpPr>
              <p:nvPr/>
            </p:nvGrpSpPr>
            <p:grpSpPr bwMode="auto">
              <a:xfrm>
                <a:off x="4521" y="1619"/>
                <a:ext cx="437" cy="213"/>
                <a:chOff x="4396" y="1245"/>
                <a:chExt cx="672" cy="248"/>
              </a:xfrm>
            </p:grpSpPr>
            <p:sp>
              <p:nvSpPr>
                <p:cNvPr id="115763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7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765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5766" name="Group 322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15769" name="Freeform 323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115770" name="Freeform 324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</p:grpSp>
            <p:sp>
              <p:nvSpPr>
                <p:cNvPr id="115767" name="Line 325"/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5768" name="Line 326"/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5762" name="Text Box 327"/>
              <p:cNvSpPr txBox="1">
                <a:spLocks noChangeArrowheads="1"/>
              </p:cNvSpPr>
              <p:nvPr/>
            </p:nvSpPr>
            <p:spPr bwMode="auto">
              <a:xfrm>
                <a:off x="4635" y="1408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F</a:t>
                </a:r>
              </a:p>
            </p:txBody>
          </p:sp>
        </p:grpSp>
        <p:grpSp>
          <p:nvGrpSpPr>
            <p:cNvPr id="115732" name="Group 329"/>
            <p:cNvGrpSpPr>
              <a:grpSpLocks/>
            </p:cNvGrpSpPr>
            <p:nvPr/>
          </p:nvGrpSpPr>
          <p:grpSpPr bwMode="auto">
            <a:xfrm>
              <a:off x="1361" y="771"/>
              <a:ext cx="1089" cy="608"/>
              <a:chOff x="1363" y="1403"/>
              <a:chExt cx="1089" cy="608"/>
            </a:xfrm>
          </p:grpSpPr>
          <p:sp>
            <p:nvSpPr>
              <p:cNvPr id="115733" name="Text Box 330"/>
              <p:cNvSpPr txBox="1">
                <a:spLocks noChangeArrowheads="1"/>
              </p:cNvSpPr>
              <p:nvPr/>
            </p:nvSpPr>
            <p:spPr bwMode="auto">
              <a:xfrm>
                <a:off x="1462" y="1403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A</a:t>
                </a:r>
              </a:p>
            </p:txBody>
          </p:sp>
          <p:sp>
            <p:nvSpPr>
              <p:cNvPr id="115734" name="Text Box 331"/>
              <p:cNvSpPr txBox="1">
                <a:spLocks noChangeArrowheads="1"/>
              </p:cNvSpPr>
              <p:nvPr/>
            </p:nvSpPr>
            <p:spPr bwMode="auto">
              <a:xfrm>
                <a:off x="2121" y="1406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B</a:t>
                </a:r>
              </a:p>
            </p:txBody>
          </p:sp>
          <p:sp>
            <p:nvSpPr>
              <p:cNvPr id="115735" name="Line 332"/>
              <p:cNvSpPr>
                <a:spLocks noChangeShapeType="1"/>
              </p:cNvSpPr>
              <p:nvPr/>
            </p:nvSpPr>
            <p:spPr bwMode="auto">
              <a:xfrm flipV="1">
                <a:off x="1803" y="1729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CA"/>
              </a:p>
            </p:txBody>
          </p:sp>
          <p:sp>
            <p:nvSpPr>
              <p:cNvPr id="115736" name="Text Box 333"/>
              <p:cNvSpPr txBox="1">
                <a:spLocks noChangeArrowheads="1"/>
              </p:cNvSpPr>
              <p:nvPr/>
            </p:nvSpPr>
            <p:spPr bwMode="auto">
              <a:xfrm>
                <a:off x="1386" y="1798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115737" name="Text Box 334"/>
              <p:cNvSpPr txBox="1">
                <a:spLocks noChangeArrowheads="1"/>
              </p:cNvSpPr>
              <p:nvPr/>
            </p:nvSpPr>
            <p:spPr bwMode="auto">
              <a:xfrm>
                <a:off x="2045" y="1799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115738" name="Group 335"/>
              <p:cNvGrpSpPr>
                <a:grpSpLocks/>
              </p:cNvGrpSpPr>
              <p:nvPr/>
            </p:nvGrpSpPr>
            <p:grpSpPr bwMode="auto">
              <a:xfrm>
                <a:off x="1363" y="1621"/>
                <a:ext cx="437" cy="213"/>
                <a:chOff x="4396" y="1245"/>
                <a:chExt cx="672" cy="248"/>
              </a:xfrm>
            </p:grpSpPr>
            <p:sp>
              <p:nvSpPr>
                <p:cNvPr id="115748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74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750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5751" name="Group 339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15754" name="Freeform 34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115755" name="Freeform 34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</p:grpSp>
            <p:sp>
              <p:nvSpPr>
                <p:cNvPr id="115752" name="Line 342"/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5753" name="Line 343"/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grpSp>
            <p:nvGrpSpPr>
              <p:cNvPr id="115739" name="Group 344"/>
              <p:cNvGrpSpPr>
                <a:grpSpLocks/>
              </p:cNvGrpSpPr>
              <p:nvPr/>
            </p:nvGrpSpPr>
            <p:grpSpPr bwMode="auto">
              <a:xfrm>
                <a:off x="2015" y="1617"/>
                <a:ext cx="437" cy="213"/>
                <a:chOff x="4396" y="1245"/>
                <a:chExt cx="672" cy="248"/>
              </a:xfrm>
            </p:grpSpPr>
            <p:sp>
              <p:nvSpPr>
                <p:cNvPr id="115740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74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742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5743" name="Group 348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15746" name="Freeform 34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115747" name="Freeform 35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</p:grpSp>
            <p:sp>
              <p:nvSpPr>
                <p:cNvPr id="115744" name="Line 351"/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5745" name="Line 352"/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30626"/>
            <a:ext cx="7772400" cy="430887"/>
          </a:xfrm>
        </p:spPr>
        <p:txBody>
          <a:bodyPr/>
          <a:lstStyle/>
          <a:p>
            <a:pPr algn="ctr"/>
            <a:r>
              <a:rPr lang="en-US" altLang="en-US" dirty="0"/>
              <a:t>Distance Vector Algorithm</a:t>
            </a:r>
          </a:p>
        </p:txBody>
      </p:sp>
    </p:spTree>
    <p:extLst>
      <p:ext uri="{BB962C8B-B14F-4D97-AF65-F5344CB8AC3E}">
        <p14:creationId xmlns:p14="http://schemas.microsoft.com/office/powerpoint/2010/main" val="3725412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Shortest Path to SJ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838200" y="4343400"/>
            <a:ext cx="914400" cy="838200"/>
            <a:chOff x="576" y="2256"/>
            <a:chExt cx="576" cy="528"/>
          </a:xfrm>
        </p:grpSpPr>
        <p:sp>
          <p:nvSpPr>
            <p:cNvPr id="20496" name="Oval 4"/>
            <p:cNvSpPr>
              <a:spLocks noChangeArrowheads="1"/>
            </p:cNvSpPr>
            <p:nvPr/>
          </p:nvSpPr>
          <p:spPr bwMode="auto">
            <a:xfrm>
              <a:off x="576" y="225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0497" name="Text Box 5"/>
            <p:cNvSpPr txBox="1">
              <a:spLocks noChangeArrowheads="1"/>
            </p:cNvSpPr>
            <p:nvPr/>
          </p:nvSpPr>
          <p:spPr bwMode="auto">
            <a:xfrm>
              <a:off x="720" y="228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 i="1">
                  <a:latin typeface="Arial" panose="020B0604020202020204" pitchFamily="34" charset="0"/>
                  <a:ea typeface="MS Mincho" pitchFamily="49" charset="-128"/>
                </a:rPr>
                <a:t>i</a:t>
              </a:r>
            </a:p>
          </p:txBody>
        </p:sp>
      </p:grpSp>
      <p:grpSp>
        <p:nvGrpSpPr>
          <p:cNvPr id="20484" name="Group 6"/>
          <p:cNvGrpSpPr>
            <a:grpSpLocks/>
          </p:cNvGrpSpPr>
          <p:nvPr/>
        </p:nvGrpSpPr>
        <p:grpSpPr bwMode="auto">
          <a:xfrm>
            <a:off x="2971800" y="3962400"/>
            <a:ext cx="914400" cy="838200"/>
            <a:chOff x="1920" y="2016"/>
            <a:chExt cx="576" cy="528"/>
          </a:xfrm>
        </p:grpSpPr>
        <p:sp>
          <p:nvSpPr>
            <p:cNvPr id="20494" name="Oval 7"/>
            <p:cNvSpPr>
              <a:spLocks noChangeArrowheads="1"/>
            </p:cNvSpPr>
            <p:nvPr/>
          </p:nvSpPr>
          <p:spPr bwMode="auto">
            <a:xfrm>
              <a:off x="1920" y="201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0495" name="Text Box 8"/>
            <p:cNvSpPr txBox="1">
              <a:spLocks noChangeArrowheads="1"/>
            </p:cNvSpPr>
            <p:nvPr/>
          </p:nvSpPr>
          <p:spPr bwMode="auto">
            <a:xfrm>
              <a:off x="2054" y="204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 i="1">
                  <a:latin typeface="Arial" panose="020B0604020202020204" pitchFamily="34" charset="0"/>
                  <a:ea typeface="MS Mincho" pitchFamily="49" charset="-128"/>
                </a:rPr>
                <a:t>j</a:t>
              </a:r>
            </a:p>
          </p:txBody>
        </p:sp>
      </p:grpSp>
      <p:sp>
        <p:nvSpPr>
          <p:cNvPr id="20485" name="Oval 9"/>
          <p:cNvSpPr>
            <a:spLocks noChangeArrowheads="1"/>
          </p:cNvSpPr>
          <p:nvPr/>
        </p:nvSpPr>
        <p:spPr bwMode="auto">
          <a:xfrm>
            <a:off x="7162800" y="1600200"/>
            <a:ext cx="1752600" cy="152241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0486" name="Text Box 10"/>
          <p:cNvSpPr txBox="1">
            <a:spLocks noChangeArrowheads="1"/>
          </p:cNvSpPr>
          <p:nvPr/>
        </p:nvSpPr>
        <p:spPr bwMode="auto">
          <a:xfrm>
            <a:off x="7551738" y="1677988"/>
            <a:ext cx="9064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i="1" dirty="0">
                <a:latin typeface="Monotype Corsiva" panose="03010101010201010101" pitchFamily="66" charset="0"/>
                <a:ea typeface="MS Mincho" pitchFamily="49" charset="-128"/>
              </a:rPr>
              <a:t>San</a:t>
            </a:r>
          </a:p>
          <a:p>
            <a:pPr eaLnBrk="1" hangingPunct="1"/>
            <a:r>
              <a:rPr lang="en-US" altLang="en-US" sz="3600" b="1" i="1" dirty="0">
                <a:latin typeface="Monotype Corsiva" panose="03010101010201010101" pitchFamily="66" charset="0"/>
                <a:ea typeface="MS Mincho" pitchFamily="49" charset="-128"/>
              </a:rPr>
              <a:t>Jose</a:t>
            </a:r>
          </a:p>
        </p:txBody>
      </p:sp>
      <p:sp>
        <p:nvSpPr>
          <p:cNvPr id="20487" name="Line 11"/>
          <p:cNvSpPr>
            <a:spLocks noChangeShapeType="1"/>
          </p:cNvSpPr>
          <p:nvPr/>
        </p:nvSpPr>
        <p:spPr bwMode="auto">
          <a:xfrm flipV="1">
            <a:off x="1752600" y="4495800"/>
            <a:ext cx="1219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53324" name="Freeform 12"/>
          <p:cNvSpPr>
            <a:spLocks/>
          </p:cNvSpPr>
          <p:nvPr/>
        </p:nvSpPr>
        <p:spPr bwMode="auto">
          <a:xfrm>
            <a:off x="3886200" y="2362200"/>
            <a:ext cx="3276600" cy="2070100"/>
          </a:xfrm>
          <a:custGeom>
            <a:avLst/>
            <a:gdLst>
              <a:gd name="T0" fmla="*/ 0 w 2064"/>
              <a:gd name="T1" fmla="*/ 2147483647 h 1304"/>
              <a:gd name="T2" fmla="*/ 2147483647 w 2064"/>
              <a:gd name="T3" fmla="*/ 2147483647 h 1304"/>
              <a:gd name="T4" fmla="*/ 2147483647 w 2064"/>
              <a:gd name="T5" fmla="*/ 2147483647 h 1304"/>
              <a:gd name="T6" fmla="*/ 2147483647 w 2064"/>
              <a:gd name="T7" fmla="*/ 2147483647 h 1304"/>
              <a:gd name="T8" fmla="*/ 2147483647 w 2064"/>
              <a:gd name="T9" fmla="*/ 2147483647 h 1304"/>
              <a:gd name="T10" fmla="*/ 2147483647 w 2064"/>
              <a:gd name="T11" fmla="*/ 0 h 13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64" h="1304">
                <a:moveTo>
                  <a:pt x="0" y="1248"/>
                </a:moveTo>
                <a:cubicBezTo>
                  <a:pt x="196" y="1276"/>
                  <a:pt x="392" y="1304"/>
                  <a:pt x="528" y="1296"/>
                </a:cubicBezTo>
                <a:cubicBezTo>
                  <a:pt x="664" y="1288"/>
                  <a:pt x="736" y="1280"/>
                  <a:pt x="816" y="1200"/>
                </a:cubicBezTo>
                <a:cubicBezTo>
                  <a:pt x="896" y="1120"/>
                  <a:pt x="936" y="976"/>
                  <a:pt x="1008" y="816"/>
                </a:cubicBezTo>
                <a:cubicBezTo>
                  <a:pt x="1080" y="656"/>
                  <a:pt x="1072" y="376"/>
                  <a:pt x="1248" y="240"/>
                </a:cubicBezTo>
                <a:cubicBezTo>
                  <a:pt x="1424" y="104"/>
                  <a:pt x="1744" y="52"/>
                  <a:pt x="2064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0489" name="Text Box 13"/>
          <p:cNvSpPr txBox="1">
            <a:spLocks noChangeArrowheads="1"/>
          </p:cNvSpPr>
          <p:nvPr/>
        </p:nvSpPr>
        <p:spPr bwMode="auto">
          <a:xfrm>
            <a:off x="1676400" y="3924300"/>
            <a:ext cx="555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i="1">
                <a:latin typeface="Arial" panose="020B0604020202020204" pitchFamily="34" charset="0"/>
              </a:rPr>
              <a:t>C</a:t>
            </a:r>
            <a:r>
              <a:rPr lang="en-US" altLang="en-US" sz="2800" i="1" baseline="-25000">
                <a:latin typeface="Arial" panose="020B0604020202020204" pitchFamily="34" charset="0"/>
              </a:rPr>
              <a:t>ij</a:t>
            </a:r>
          </a:p>
        </p:txBody>
      </p:sp>
      <p:sp>
        <p:nvSpPr>
          <p:cNvPr id="20490" name="Text Box 14"/>
          <p:cNvSpPr txBox="1">
            <a:spLocks noChangeArrowheads="1"/>
          </p:cNvSpPr>
          <p:nvPr/>
        </p:nvSpPr>
        <p:spPr bwMode="auto">
          <a:xfrm>
            <a:off x="3192463" y="3260725"/>
            <a:ext cx="674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>
                <a:latin typeface="Arial" panose="020B0604020202020204" pitchFamily="34" charset="0"/>
              </a:rPr>
              <a:t>D</a:t>
            </a:r>
            <a:r>
              <a:rPr lang="en-US" altLang="en-US" sz="3200" i="1" baseline="-25000"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0491" name="Text Box 15"/>
          <p:cNvSpPr txBox="1">
            <a:spLocks noChangeArrowheads="1"/>
          </p:cNvSpPr>
          <p:nvPr/>
        </p:nvSpPr>
        <p:spPr bwMode="auto">
          <a:xfrm>
            <a:off x="427038" y="5103813"/>
            <a:ext cx="738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>
                <a:latin typeface="Arial" panose="020B0604020202020204" pitchFamily="34" charset="0"/>
              </a:rPr>
              <a:t>D</a:t>
            </a:r>
            <a:r>
              <a:rPr lang="en-US" altLang="en-US" sz="3200" i="1" baseline="-25000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20493" name="Text Box 17"/>
          <p:cNvSpPr txBox="1">
            <a:spLocks noChangeArrowheads="1"/>
          </p:cNvSpPr>
          <p:nvPr/>
        </p:nvSpPr>
        <p:spPr bwMode="auto">
          <a:xfrm>
            <a:off x="241300" y="1287463"/>
            <a:ext cx="69659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Arial" panose="020B0604020202020204" pitchFamily="34" charset="0"/>
              </a:rPr>
              <a:t>Focus on how nodes find their shortest paths to a given destination node, i.e.  SJ</a:t>
            </a:r>
            <a:endParaRPr lang="en-US" altLang="en-US" sz="28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473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12750" y="1452563"/>
            <a:ext cx="36957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Monotype Corsiva" panose="03010101010201010101" pitchFamily="66" charset="0"/>
              </a:rPr>
              <a:t>i</a:t>
            </a:r>
            <a:r>
              <a:rPr lang="en-US" altLang="en-US" sz="3200">
                <a:latin typeface="Arial" panose="020B0604020202020204" pitchFamily="34" charset="0"/>
              </a:rPr>
              <a:t> only has local info</a:t>
            </a:r>
          </a:p>
          <a:p>
            <a:pPr algn="ctr" eaLnBrk="1" hangingPunct="1"/>
            <a:r>
              <a:rPr lang="en-US" altLang="en-US" sz="3200">
                <a:latin typeface="Arial" panose="020B0604020202020204" pitchFamily="34" charset="0"/>
              </a:rPr>
              <a:t>from neighbours </a:t>
            </a:r>
            <a:endParaRPr lang="en-US" altLang="en-US" sz="3200">
              <a:latin typeface="Monotype Corsiva" panose="03010101010201010101" pitchFamily="66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106863" y="5822950"/>
            <a:ext cx="631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>
                <a:latin typeface="Arial" panose="020B0604020202020204" pitchFamily="34" charset="0"/>
              </a:rPr>
              <a:t>D</a:t>
            </a:r>
            <a:r>
              <a:rPr lang="en-US" altLang="en-US" sz="3200" i="1" baseline="-25000">
                <a:latin typeface="Arial" panose="020B0604020202020204" pitchFamily="34" charset="0"/>
              </a:rPr>
              <a:t>j"</a:t>
            </a: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1600200" y="5391150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2384425" y="5245100"/>
            <a:ext cx="630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i="1">
                <a:latin typeface="Arial" panose="020B0604020202020204" pitchFamily="34" charset="0"/>
              </a:rPr>
              <a:t>C</a:t>
            </a:r>
            <a:r>
              <a:rPr lang="en-US" altLang="en-US" sz="2800" i="1" baseline="-25000">
                <a:latin typeface="Arial" panose="020B0604020202020204" pitchFamily="34" charset="0"/>
              </a:rPr>
              <a:t>ij</a:t>
            </a:r>
            <a:r>
              <a:rPr lang="ja-JP" altLang="en-US" sz="2800" i="1" baseline="-25000">
                <a:latin typeface="Arial" panose="020B0604020202020204" pitchFamily="34" charset="0"/>
              </a:rPr>
              <a:t>”</a:t>
            </a:r>
            <a:endParaRPr lang="en-US" altLang="en-US" sz="2800" i="1" baseline="-25000">
              <a:latin typeface="Arial" panose="020B0604020202020204" pitchFamily="34" charset="0"/>
            </a:endParaRPr>
          </a:p>
        </p:txBody>
      </p:sp>
      <p:sp>
        <p:nvSpPr>
          <p:cNvPr id="654342" name="Freeform 6"/>
          <p:cNvSpPr>
            <a:spLocks/>
          </p:cNvSpPr>
          <p:nvPr/>
        </p:nvSpPr>
        <p:spPr bwMode="auto">
          <a:xfrm>
            <a:off x="4038600" y="3440113"/>
            <a:ext cx="3886200" cy="2468562"/>
          </a:xfrm>
          <a:custGeom>
            <a:avLst/>
            <a:gdLst>
              <a:gd name="T0" fmla="*/ 0 w 2448"/>
              <a:gd name="T1" fmla="*/ 2147483647 h 1555"/>
              <a:gd name="T2" fmla="*/ 2147483647 w 2448"/>
              <a:gd name="T3" fmla="*/ 2147483647 h 1555"/>
              <a:gd name="T4" fmla="*/ 2147483647 w 2448"/>
              <a:gd name="T5" fmla="*/ 2147483647 h 1555"/>
              <a:gd name="T6" fmla="*/ 2147483647 w 2448"/>
              <a:gd name="T7" fmla="*/ 2147483647 h 1555"/>
              <a:gd name="T8" fmla="*/ 2147483647 w 2448"/>
              <a:gd name="T9" fmla="*/ 2147483647 h 1555"/>
              <a:gd name="T10" fmla="*/ 2147483647 w 2448"/>
              <a:gd name="T11" fmla="*/ 2147483647 h 1555"/>
              <a:gd name="T12" fmla="*/ 2147483647 w 2448"/>
              <a:gd name="T13" fmla="*/ 2147483647 h 1555"/>
              <a:gd name="T14" fmla="*/ 2147483647 w 2448"/>
              <a:gd name="T15" fmla="*/ 0 h 155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48" h="1555">
                <a:moveTo>
                  <a:pt x="0" y="1555"/>
                </a:moveTo>
                <a:cubicBezTo>
                  <a:pt x="98" y="1496"/>
                  <a:pt x="425" y="1208"/>
                  <a:pt x="586" y="1200"/>
                </a:cubicBezTo>
                <a:cubicBezTo>
                  <a:pt x="747" y="1192"/>
                  <a:pt x="866" y="1521"/>
                  <a:pt x="968" y="1506"/>
                </a:cubicBezTo>
                <a:cubicBezTo>
                  <a:pt x="1070" y="1491"/>
                  <a:pt x="1073" y="1186"/>
                  <a:pt x="1196" y="1110"/>
                </a:cubicBezTo>
                <a:cubicBezTo>
                  <a:pt x="1319" y="1034"/>
                  <a:pt x="1662" y="1146"/>
                  <a:pt x="1709" y="1047"/>
                </a:cubicBezTo>
                <a:cubicBezTo>
                  <a:pt x="1756" y="948"/>
                  <a:pt x="1392" y="583"/>
                  <a:pt x="1480" y="516"/>
                </a:cubicBezTo>
                <a:cubicBezTo>
                  <a:pt x="1568" y="449"/>
                  <a:pt x="2076" y="729"/>
                  <a:pt x="2237" y="643"/>
                </a:cubicBezTo>
                <a:cubicBezTo>
                  <a:pt x="2398" y="557"/>
                  <a:pt x="2404" y="134"/>
                  <a:pt x="2448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838200" y="4629150"/>
            <a:ext cx="914400" cy="838200"/>
            <a:chOff x="576" y="2256"/>
            <a:chExt cx="576" cy="528"/>
          </a:xfrm>
        </p:grpSpPr>
        <p:sp>
          <p:nvSpPr>
            <p:cNvPr id="21535" name="Oval 8"/>
            <p:cNvSpPr>
              <a:spLocks noChangeArrowheads="1"/>
            </p:cNvSpPr>
            <p:nvPr/>
          </p:nvSpPr>
          <p:spPr bwMode="auto">
            <a:xfrm>
              <a:off x="576" y="225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1536" name="Text Box 9"/>
            <p:cNvSpPr txBox="1">
              <a:spLocks noChangeArrowheads="1"/>
            </p:cNvSpPr>
            <p:nvPr/>
          </p:nvSpPr>
          <p:spPr bwMode="auto">
            <a:xfrm>
              <a:off x="720" y="228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 b="1" i="1">
                  <a:latin typeface="Arial" panose="020B0604020202020204" pitchFamily="34" charset="0"/>
                  <a:ea typeface="MS Mincho" pitchFamily="49" charset="-128"/>
                </a:rPr>
                <a:t>i</a:t>
              </a:r>
            </a:p>
          </p:txBody>
        </p:sp>
      </p:grpSp>
      <p:grpSp>
        <p:nvGrpSpPr>
          <p:cNvPr id="21512" name="Group 10"/>
          <p:cNvGrpSpPr>
            <a:grpSpLocks/>
          </p:cNvGrpSpPr>
          <p:nvPr/>
        </p:nvGrpSpPr>
        <p:grpSpPr bwMode="auto">
          <a:xfrm>
            <a:off x="7162800" y="1885950"/>
            <a:ext cx="1752600" cy="1522413"/>
            <a:chOff x="4512" y="1008"/>
            <a:chExt cx="1104" cy="959"/>
          </a:xfrm>
        </p:grpSpPr>
        <p:sp>
          <p:nvSpPr>
            <p:cNvPr id="21533" name="Oval 11"/>
            <p:cNvSpPr>
              <a:spLocks noChangeArrowheads="1"/>
            </p:cNvSpPr>
            <p:nvPr/>
          </p:nvSpPr>
          <p:spPr bwMode="auto">
            <a:xfrm>
              <a:off x="4512" y="1008"/>
              <a:ext cx="1104" cy="959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1534" name="Text Box 12"/>
            <p:cNvSpPr txBox="1">
              <a:spLocks noChangeArrowheads="1"/>
            </p:cNvSpPr>
            <p:nvPr/>
          </p:nvSpPr>
          <p:spPr bwMode="auto">
            <a:xfrm>
              <a:off x="4757" y="1057"/>
              <a:ext cx="571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San</a:t>
              </a:r>
            </a:p>
            <a:p>
              <a:pPr eaLnBrk="1" hangingPunct="1"/>
              <a:r>
                <a:rPr lang="en-US" altLang="en-US" sz="3600" b="1" i="1">
                  <a:latin typeface="Monotype Corsiva" panose="03010101010201010101" pitchFamily="66" charset="0"/>
                  <a:ea typeface="MS Mincho" pitchFamily="49" charset="-128"/>
                </a:rPr>
                <a:t>Jose</a:t>
              </a:r>
            </a:p>
          </p:txBody>
        </p:sp>
      </p:grpSp>
      <p:grpSp>
        <p:nvGrpSpPr>
          <p:cNvPr id="21513" name="Group 13"/>
          <p:cNvGrpSpPr>
            <a:grpSpLocks/>
          </p:cNvGrpSpPr>
          <p:nvPr/>
        </p:nvGrpSpPr>
        <p:grpSpPr bwMode="auto">
          <a:xfrm>
            <a:off x="2971800" y="4248150"/>
            <a:ext cx="914400" cy="838200"/>
            <a:chOff x="1920" y="2016"/>
            <a:chExt cx="576" cy="528"/>
          </a:xfrm>
        </p:grpSpPr>
        <p:sp>
          <p:nvSpPr>
            <p:cNvPr id="21531" name="Oval 14"/>
            <p:cNvSpPr>
              <a:spLocks noChangeArrowheads="1"/>
            </p:cNvSpPr>
            <p:nvPr/>
          </p:nvSpPr>
          <p:spPr bwMode="auto">
            <a:xfrm>
              <a:off x="1920" y="2016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bg1"/>
                </a:buClr>
                <a:buSzPct val="70000"/>
                <a:buFont typeface="Wingdings" panose="05000000000000000000" pitchFamily="2" charset="2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1532" name="Text Box 15"/>
            <p:cNvSpPr txBox="1">
              <a:spLocks noChangeArrowheads="1"/>
            </p:cNvSpPr>
            <p:nvPr/>
          </p:nvSpPr>
          <p:spPr bwMode="auto">
            <a:xfrm>
              <a:off x="2054" y="2043"/>
              <a:ext cx="2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>
                  <a:latin typeface="Arial" panose="020B0604020202020204" pitchFamily="34" charset="0"/>
                  <a:ea typeface="MS Mincho" pitchFamily="49" charset="-128"/>
                </a:rPr>
                <a:t>j</a:t>
              </a:r>
            </a:p>
          </p:txBody>
        </p:sp>
      </p:grpSp>
      <p:sp>
        <p:nvSpPr>
          <p:cNvPr id="21514" name="Line 16"/>
          <p:cNvSpPr>
            <a:spLocks noChangeShapeType="1"/>
          </p:cNvSpPr>
          <p:nvPr/>
        </p:nvSpPr>
        <p:spPr bwMode="auto">
          <a:xfrm flipV="1">
            <a:off x="1752600" y="4781550"/>
            <a:ext cx="1219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54353" name="Freeform 17"/>
          <p:cNvSpPr>
            <a:spLocks/>
          </p:cNvSpPr>
          <p:nvPr/>
        </p:nvSpPr>
        <p:spPr bwMode="auto">
          <a:xfrm>
            <a:off x="3886200" y="2647950"/>
            <a:ext cx="3276600" cy="2070100"/>
          </a:xfrm>
          <a:custGeom>
            <a:avLst/>
            <a:gdLst>
              <a:gd name="T0" fmla="*/ 0 w 2064"/>
              <a:gd name="T1" fmla="*/ 2147483647 h 1304"/>
              <a:gd name="T2" fmla="*/ 2147483647 w 2064"/>
              <a:gd name="T3" fmla="*/ 2147483647 h 1304"/>
              <a:gd name="T4" fmla="*/ 2147483647 w 2064"/>
              <a:gd name="T5" fmla="*/ 2147483647 h 1304"/>
              <a:gd name="T6" fmla="*/ 2147483647 w 2064"/>
              <a:gd name="T7" fmla="*/ 2147483647 h 1304"/>
              <a:gd name="T8" fmla="*/ 2147483647 w 2064"/>
              <a:gd name="T9" fmla="*/ 2147483647 h 1304"/>
              <a:gd name="T10" fmla="*/ 2147483647 w 2064"/>
              <a:gd name="T11" fmla="*/ 0 h 13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64" h="1304">
                <a:moveTo>
                  <a:pt x="0" y="1248"/>
                </a:moveTo>
                <a:cubicBezTo>
                  <a:pt x="196" y="1276"/>
                  <a:pt x="392" y="1304"/>
                  <a:pt x="528" y="1296"/>
                </a:cubicBezTo>
                <a:cubicBezTo>
                  <a:pt x="664" y="1288"/>
                  <a:pt x="736" y="1280"/>
                  <a:pt x="816" y="1200"/>
                </a:cubicBezTo>
                <a:cubicBezTo>
                  <a:pt x="896" y="1120"/>
                  <a:pt x="936" y="976"/>
                  <a:pt x="1008" y="816"/>
                </a:cubicBezTo>
                <a:cubicBezTo>
                  <a:pt x="1080" y="656"/>
                  <a:pt x="1072" y="376"/>
                  <a:pt x="1248" y="240"/>
                </a:cubicBezTo>
                <a:cubicBezTo>
                  <a:pt x="1424" y="104"/>
                  <a:pt x="1744" y="52"/>
                  <a:pt x="2064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6" name="Text Box 18"/>
          <p:cNvSpPr txBox="1">
            <a:spLocks noChangeArrowheads="1"/>
          </p:cNvSpPr>
          <p:nvPr/>
        </p:nvSpPr>
        <p:spPr bwMode="auto">
          <a:xfrm>
            <a:off x="1752600" y="4376738"/>
            <a:ext cx="549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i="1">
                <a:latin typeface="Arial" panose="020B0604020202020204" pitchFamily="34" charset="0"/>
              </a:rPr>
              <a:t>C</a:t>
            </a:r>
            <a:r>
              <a:rPr lang="en-US" altLang="en-US" sz="2800" i="1" baseline="-25000">
                <a:latin typeface="Arial" panose="020B0604020202020204" pitchFamily="34" charset="0"/>
              </a:rPr>
              <a:t>ij</a:t>
            </a:r>
          </a:p>
        </p:txBody>
      </p:sp>
      <p:sp>
        <p:nvSpPr>
          <p:cNvPr id="21517" name="Text Box 19"/>
          <p:cNvSpPr txBox="1">
            <a:spLocks noChangeArrowheads="1"/>
          </p:cNvSpPr>
          <p:nvPr/>
        </p:nvSpPr>
        <p:spPr bwMode="auto">
          <a:xfrm>
            <a:off x="2505075" y="3965575"/>
            <a:ext cx="536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 err="1">
                <a:latin typeface="Arial" panose="020B0604020202020204" pitchFamily="34" charset="0"/>
              </a:rPr>
              <a:t>D</a:t>
            </a:r>
            <a:r>
              <a:rPr lang="en-US" altLang="en-US" sz="3200" i="1" baseline="-25000" dirty="0" err="1">
                <a:latin typeface="Arial" panose="020B0604020202020204" pitchFamily="34" charset="0"/>
              </a:rPr>
              <a:t>j</a:t>
            </a:r>
            <a:endParaRPr lang="en-US" altLang="en-US" sz="3200" i="1" baseline="-25000" dirty="0">
              <a:latin typeface="Arial" panose="020B0604020202020204" pitchFamily="34" charset="0"/>
            </a:endParaRPr>
          </a:p>
        </p:txBody>
      </p:sp>
      <p:sp>
        <p:nvSpPr>
          <p:cNvPr id="21518" name="Text Box 20"/>
          <p:cNvSpPr txBox="1">
            <a:spLocks noChangeArrowheads="1"/>
          </p:cNvSpPr>
          <p:nvPr/>
        </p:nvSpPr>
        <p:spPr bwMode="auto">
          <a:xfrm>
            <a:off x="228600" y="5422900"/>
            <a:ext cx="536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latin typeface="Arial" panose="020B0604020202020204" pitchFamily="34" charset="0"/>
              </a:rPr>
              <a:t>D</a:t>
            </a:r>
            <a:r>
              <a:rPr lang="en-US" altLang="en-US" sz="3200" i="1" baseline="-25000" dirty="0">
                <a:latin typeface="Arial" panose="020B0604020202020204" pitchFamily="34" charset="0"/>
              </a:rPr>
              <a:t>i</a:t>
            </a:r>
          </a:p>
        </p:txBody>
      </p:sp>
      <p:grpSp>
        <p:nvGrpSpPr>
          <p:cNvPr id="21519" name="Group 21"/>
          <p:cNvGrpSpPr>
            <a:grpSpLocks/>
          </p:cNvGrpSpPr>
          <p:nvPr/>
        </p:nvGrpSpPr>
        <p:grpSpPr bwMode="auto">
          <a:xfrm>
            <a:off x="3124200" y="5467350"/>
            <a:ext cx="914400" cy="838200"/>
            <a:chOff x="1968" y="3264"/>
            <a:chExt cx="576" cy="528"/>
          </a:xfrm>
        </p:grpSpPr>
        <p:sp>
          <p:nvSpPr>
            <p:cNvPr id="21529" name="Oval 22"/>
            <p:cNvSpPr>
              <a:spLocks noChangeArrowheads="1"/>
            </p:cNvSpPr>
            <p:nvPr/>
          </p:nvSpPr>
          <p:spPr bwMode="auto">
            <a:xfrm>
              <a:off x="1968" y="3264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1530" name="Text Box 23"/>
            <p:cNvSpPr txBox="1">
              <a:spLocks noChangeArrowheads="1"/>
            </p:cNvSpPr>
            <p:nvPr/>
          </p:nvSpPr>
          <p:spPr bwMode="auto">
            <a:xfrm>
              <a:off x="2064" y="3291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 i="1">
                  <a:latin typeface="Arial" panose="020B0604020202020204" pitchFamily="34" charset="0"/>
                  <a:ea typeface="MS Mincho" pitchFamily="49" charset="-128"/>
                </a:rPr>
                <a:t>j"</a:t>
              </a:r>
            </a:p>
          </p:txBody>
        </p:sp>
      </p:grpSp>
      <p:sp>
        <p:nvSpPr>
          <p:cNvPr id="21520" name="Text Box 24"/>
          <p:cNvSpPr txBox="1">
            <a:spLocks noChangeArrowheads="1"/>
          </p:cNvSpPr>
          <p:nvPr/>
        </p:nvSpPr>
        <p:spPr bwMode="auto">
          <a:xfrm>
            <a:off x="609600" y="3600450"/>
            <a:ext cx="595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i="1" dirty="0" err="1">
                <a:latin typeface="Arial" panose="020B0604020202020204" pitchFamily="34" charset="0"/>
              </a:rPr>
              <a:t>C</a:t>
            </a:r>
            <a:r>
              <a:rPr lang="en-US" altLang="en-US" sz="2800" i="1" baseline="-25000" dirty="0" err="1">
                <a:latin typeface="Arial" panose="020B0604020202020204" pitchFamily="34" charset="0"/>
              </a:rPr>
              <a:t>ij</a:t>
            </a:r>
            <a:r>
              <a:rPr lang="en-US" altLang="en-US" sz="2800" i="1" baseline="-25000" dirty="0">
                <a:latin typeface="Arial" panose="020B0604020202020204" pitchFamily="34" charset="0"/>
              </a:rPr>
              <a:t>'</a:t>
            </a:r>
          </a:p>
        </p:txBody>
      </p:sp>
      <p:grpSp>
        <p:nvGrpSpPr>
          <p:cNvPr id="21521" name="Group 25"/>
          <p:cNvGrpSpPr>
            <a:grpSpLocks/>
          </p:cNvGrpSpPr>
          <p:nvPr/>
        </p:nvGrpSpPr>
        <p:grpSpPr bwMode="auto">
          <a:xfrm>
            <a:off x="1676400" y="3028950"/>
            <a:ext cx="914400" cy="838200"/>
            <a:chOff x="1056" y="1728"/>
            <a:chExt cx="576" cy="528"/>
          </a:xfrm>
        </p:grpSpPr>
        <p:sp>
          <p:nvSpPr>
            <p:cNvPr id="21527" name="Oval 26"/>
            <p:cNvSpPr>
              <a:spLocks noChangeArrowheads="1"/>
            </p:cNvSpPr>
            <p:nvPr/>
          </p:nvSpPr>
          <p:spPr bwMode="auto">
            <a:xfrm>
              <a:off x="1056" y="1728"/>
              <a:ext cx="576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1528" name="Text Box 27"/>
            <p:cNvSpPr txBox="1">
              <a:spLocks noChangeArrowheads="1"/>
            </p:cNvSpPr>
            <p:nvPr/>
          </p:nvSpPr>
          <p:spPr bwMode="auto">
            <a:xfrm>
              <a:off x="1152" y="1755"/>
              <a:ext cx="3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>
                  <a:latin typeface="Arial" panose="020B0604020202020204" pitchFamily="34" charset="0"/>
                  <a:ea typeface="MS Mincho" pitchFamily="49" charset="-128"/>
                </a:rPr>
                <a:t>j'</a:t>
              </a:r>
            </a:p>
          </p:txBody>
        </p:sp>
      </p:grpSp>
      <p:sp>
        <p:nvSpPr>
          <p:cNvPr id="21522" name="Line 28"/>
          <p:cNvSpPr>
            <a:spLocks noChangeShapeType="1"/>
          </p:cNvSpPr>
          <p:nvPr/>
        </p:nvSpPr>
        <p:spPr bwMode="auto">
          <a:xfrm flipV="1">
            <a:off x="1295400" y="3790950"/>
            <a:ext cx="533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23" name="Text Box 29"/>
          <p:cNvSpPr txBox="1">
            <a:spLocks noChangeArrowheads="1"/>
          </p:cNvSpPr>
          <p:nvPr/>
        </p:nvSpPr>
        <p:spPr bwMode="auto">
          <a:xfrm>
            <a:off x="1371600" y="2527300"/>
            <a:ext cx="5873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>
                <a:latin typeface="Arial" panose="020B0604020202020204" pitchFamily="34" charset="0"/>
              </a:rPr>
              <a:t>D</a:t>
            </a:r>
            <a:r>
              <a:rPr lang="en-US" altLang="en-US" sz="3200" i="1" baseline="-25000">
                <a:latin typeface="Arial" panose="020B0604020202020204" pitchFamily="34" charset="0"/>
              </a:rPr>
              <a:t>j'</a:t>
            </a:r>
          </a:p>
        </p:txBody>
      </p:sp>
      <p:sp>
        <p:nvSpPr>
          <p:cNvPr id="654366" name="Freeform 30"/>
          <p:cNvSpPr>
            <a:spLocks/>
          </p:cNvSpPr>
          <p:nvPr/>
        </p:nvSpPr>
        <p:spPr bwMode="auto">
          <a:xfrm>
            <a:off x="2590800" y="2041525"/>
            <a:ext cx="4572000" cy="1835150"/>
          </a:xfrm>
          <a:custGeom>
            <a:avLst/>
            <a:gdLst>
              <a:gd name="T0" fmla="*/ 0 w 2880"/>
              <a:gd name="T1" fmla="*/ 2147483647 h 1156"/>
              <a:gd name="T2" fmla="*/ 2147483647 w 2880"/>
              <a:gd name="T3" fmla="*/ 2147483647 h 1156"/>
              <a:gd name="T4" fmla="*/ 2147483647 w 2880"/>
              <a:gd name="T5" fmla="*/ 2147483647 h 1156"/>
              <a:gd name="T6" fmla="*/ 2147483647 w 2880"/>
              <a:gd name="T7" fmla="*/ 2147483647 h 1156"/>
              <a:gd name="T8" fmla="*/ 2147483647 w 2880"/>
              <a:gd name="T9" fmla="*/ 2147483647 h 1156"/>
              <a:gd name="T10" fmla="*/ 2147483647 w 2880"/>
              <a:gd name="T11" fmla="*/ 2147483647 h 1156"/>
              <a:gd name="T12" fmla="*/ 2147483647 w 2880"/>
              <a:gd name="T13" fmla="*/ 2147483647 h 1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80" h="1156">
                <a:moveTo>
                  <a:pt x="0" y="1022"/>
                </a:moveTo>
                <a:cubicBezTo>
                  <a:pt x="273" y="1042"/>
                  <a:pt x="622" y="1156"/>
                  <a:pt x="737" y="1056"/>
                </a:cubicBezTo>
                <a:cubicBezTo>
                  <a:pt x="852" y="956"/>
                  <a:pt x="579" y="476"/>
                  <a:pt x="691" y="420"/>
                </a:cubicBezTo>
                <a:cubicBezTo>
                  <a:pt x="803" y="364"/>
                  <a:pt x="1239" y="776"/>
                  <a:pt x="1407" y="718"/>
                </a:cubicBezTo>
                <a:cubicBezTo>
                  <a:pt x="1575" y="660"/>
                  <a:pt x="1558" y="150"/>
                  <a:pt x="1699" y="75"/>
                </a:cubicBezTo>
                <a:cubicBezTo>
                  <a:pt x="1840" y="0"/>
                  <a:pt x="2059" y="256"/>
                  <a:pt x="2256" y="267"/>
                </a:cubicBezTo>
                <a:cubicBezTo>
                  <a:pt x="2453" y="278"/>
                  <a:pt x="2750" y="168"/>
                  <a:pt x="2880" y="14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25" name="Text Box 31"/>
          <p:cNvSpPr txBox="1">
            <a:spLocks noChangeArrowheads="1"/>
          </p:cNvSpPr>
          <p:nvPr/>
        </p:nvSpPr>
        <p:spPr bwMode="auto">
          <a:xfrm>
            <a:off x="5878513" y="5176838"/>
            <a:ext cx="264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Arial" panose="020B0604020202020204" pitchFamily="34" charset="0"/>
              </a:rPr>
              <a:t>Pick current </a:t>
            </a:r>
          </a:p>
          <a:p>
            <a:pPr algn="ctr" eaLnBrk="1" hangingPunct="1"/>
            <a:r>
              <a:rPr lang="en-US" altLang="en-US" sz="3200">
                <a:latin typeface="Arial" panose="020B0604020202020204" pitchFamily="34" charset="0"/>
              </a:rPr>
              <a:t>shortest path </a:t>
            </a:r>
            <a:endParaRPr lang="en-US" altLang="en-US" sz="3200">
              <a:latin typeface="Monotype Corsiva" panose="03010101010201010101" pitchFamily="66" charset="0"/>
            </a:endParaRPr>
          </a:p>
        </p:txBody>
      </p:sp>
      <p:sp>
        <p:nvSpPr>
          <p:cNvPr id="21526" name="Rectangle 32"/>
          <p:cNvSpPr>
            <a:spLocks noGrp="1" noChangeArrowheads="1"/>
          </p:cNvSpPr>
          <p:nvPr>
            <p:ph type="title"/>
          </p:nvPr>
        </p:nvSpPr>
        <p:spPr>
          <a:xfrm>
            <a:off x="228600" y="540663"/>
            <a:ext cx="9070975" cy="430887"/>
          </a:xfrm>
        </p:spPr>
        <p:txBody>
          <a:bodyPr/>
          <a:lstStyle/>
          <a:p>
            <a:r>
              <a:rPr lang="en-US" altLang="en-US" sz="2800" dirty="0"/>
              <a:t>But we don</a:t>
            </a:r>
            <a:r>
              <a:rPr lang="ja-JP" altLang="en-US" sz="2800" dirty="0">
                <a:latin typeface="Arial" panose="020B0604020202020204" pitchFamily="34" charset="0"/>
              </a:rPr>
              <a:t>’</a:t>
            </a:r>
            <a:r>
              <a:rPr lang="en-US" altLang="ja-JP" sz="2800" dirty="0"/>
              <a:t>t know the shortest paths</a:t>
            </a:r>
            <a:endParaRPr lang="en-US" altLang="en-US" sz="2800" dirty="0"/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3014663" y="3572888"/>
            <a:ext cx="66617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i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altLang="en-US" sz="3200" i="1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3200" i="1" dirty="0">
                <a:solidFill>
                  <a:srgbClr val="FF0000"/>
                </a:solidFill>
                <a:latin typeface="Arial" panose="020B0604020202020204" pitchFamily="34" charset="0"/>
              </a:rPr>
              <a:t>=min (</a:t>
            </a:r>
            <a:r>
              <a:rPr lang="en-US" altLang="en-US" sz="3200" i="1" dirty="0" err="1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altLang="en-US" sz="3200" i="1" baseline="-25000" dirty="0" err="1">
                <a:solidFill>
                  <a:srgbClr val="FF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3200" i="1" dirty="0">
                <a:solidFill>
                  <a:srgbClr val="FF0000"/>
                </a:solidFill>
                <a:latin typeface="Arial" panose="020B0604020202020204" pitchFamily="34" charset="0"/>
              </a:rPr>
              <a:t>+ </a:t>
            </a:r>
            <a:r>
              <a:rPr lang="en-US" altLang="en-US" sz="3200" i="1" dirty="0" err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3200" i="1" baseline="-25000" dirty="0" err="1">
                <a:solidFill>
                  <a:srgbClr val="FF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3200" i="1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200" i="1" dirty="0">
                <a:solidFill>
                  <a:srgbClr val="FF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3200" i="1" dirty="0" err="1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altLang="en-US" sz="3200" i="1" baseline="-25000" dirty="0" err="1">
                <a:solidFill>
                  <a:srgbClr val="FF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3200" i="1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’</a:t>
            </a:r>
            <a:r>
              <a:rPr lang="en-US" altLang="en-US" sz="3200" i="1" dirty="0">
                <a:solidFill>
                  <a:srgbClr val="FF0000"/>
                </a:solidFill>
                <a:latin typeface="Arial" panose="020B0604020202020204" pitchFamily="34" charset="0"/>
              </a:rPr>
              <a:t>+ </a:t>
            </a:r>
            <a:r>
              <a:rPr lang="en-US" altLang="en-US" sz="3200" i="1" dirty="0" err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3200" i="1" baseline="-25000" dirty="0" err="1">
                <a:solidFill>
                  <a:srgbClr val="FF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3200" i="1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’ </a:t>
            </a:r>
            <a:r>
              <a:rPr lang="en-US" altLang="en-US" sz="3200" i="1" dirty="0">
                <a:solidFill>
                  <a:srgbClr val="FF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3200" i="1" dirty="0" err="1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altLang="en-US" sz="3200" i="1" baseline="-25000" dirty="0" err="1">
                <a:solidFill>
                  <a:srgbClr val="FF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3200" i="1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’’</a:t>
            </a:r>
            <a:r>
              <a:rPr lang="en-US" altLang="en-US" sz="3200" i="1" dirty="0">
                <a:solidFill>
                  <a:srgbClr val="FF0000"/>
                </a:solidFill>
                <a:latin typeface="Arial" panose="020B0604020202020204" pitchFamily="34" charset="0"/>
              </a:rPr>
              <a:t>+ </a:t>
            </a:r>
            <a:r>
              <a:rPr lang="en-US" altLang="en-US" sz="3200" i="1" dirty="0" err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3200" i="1" baseline="-25000" dirty="0" err="1">
                <a:solidFill>
                  <a:srgbClr val="FF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3200" i="1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’’</a:t>
            </a:r>
            <a:r>
              <a:rPr lang="en-US" altLang="en-US" sz="3200" i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US" altLang="en-US" sz="3200" i="1" baseline="-25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9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Distance Vector Algorithm 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193800"/>
            <a:ext cx="7953375" cy="4308872"/>
          </a:xfrm>
        </p:spPr>
        <p:txBody>
          <a:bodyPr>
            <a:normAutofit lnSpcReduction="10000"/>
          </a:bodyPr>
          <a:lstStyle/>
          <a:p>
            <a:pPr>
              <a:buFont typeface="ZapfDingbats" charset="0"/>
              <a:buNone/>
              <a:defRPr/>
            </a:pPr>
            <a:r>
              <a:rPr lang="en-US" sz="2800" dirty="0">
                <a:solidFill>
                  <a:srgbClr val="FF0000"/>
                </a:solidFill>
                <a:ea typeface="+mn-ea"/>
                <a:cs typeface="+mn-cs"/>
              </a:rPr>
              <a:t>Bellman-Ford Equation </a:t>
            </a:r>
            <a:r>
              <a:rPr lang="en-US" sz="2800" dirty="0">
                <a:ea typeface="+mn-ea"/>
                <a:cs typeface="+mn-cs"/>
              </a:rPr>
              <a:t>(dynamic programming)</a:t>
            </a:r>
          </a:p>
          <a:p>
            <a:pPr>
              <a:buFont typeface="ZapfDingbats" charset="0"/>
              <a:buNone/>
              <a:defRPr/>
            </a:pPr>
            <a:endParaRPr lang="en-US" sz="2800" dirty="0">
              <a:ea typeface="+mn-ea"/>
              <a:cs typeface="+mn-cs"/>
            </a:endParaRPr>
          </a:p>
          <a:p>
            <a:pPr>
              <a:buFont typeface="ZapfDingbats" charset="0"/>
              <a:buNone/>
              <a:defRPr/>
            </a:pPr>
            <a:r>
              <a:rPr lang="en-US" sz="2800" dirty="0">
                <a:ea typeface="+mn-ea"/>
                <a:cs typeface="+mn-cs"/>
              </a:rPr>
              <a:t>Define</a:t>
            </a:r>
          </a:p>
          <a:p>
            <a:pPr>
              <a:buFont typeface="ZapfDingbats" charset="0"/>
              <a:buNone/>
              <a:defRPr/>
            </a:pPr>
            <a:r>
              <a:rPr lang="en-US" sz="2800" dirty="0" err="1">
                <a:ea typeface="+mn-ea"/>
                <a:cs typeface="+mn-cs"/>
              </a:rPr>
              <a:t>D</a:t>
            </a:r>
            <a:r>
              <a:rPr lang="en-US" sz="2800" baseline="-25000" dirty="0" err="1">
                <a:ea typeface="+mn-ea"/>
                <a:cs typeface="+mn-cs"/>
              </a:rPr>
              <a:t>x</a:t>
            </a:r>
            <a:r>
              <a:rPr lang="en-US" sz="2800" dirty="0">
                <a:ea typeface="+mn-ea"/>
                <a:cs typeface="+mn-cs"/>
              </a:rPr>
              <a:t>(y) := cost of shortest path from x to y</a:t>
            </a:r>
          </a:p>
          <a:p>
            <a:pPr>
              <a:buFont typeface="ZapfDingbats" charset="0"/>
              <a:buNone/>
              <a:defRPr/>
            </a:pPr>
            <a:endParaRPr lang="en-US" sz="2800" dirty="0">
              <a:ea typeface="+mn-ea"/>
              <a:cs typeface="+mn-cs"/>
            </a:endParaRPr>
          </a:p>
          <a:p>
            <a:pPr>
              <a:buFont typeface="ZapfDingbats" charset="0"/>
              <a:buNone/>
              <a:defRPr/>
            </a:pPr>
            <a:r>
              <a:rPr lang="en-US" sz="2800" dirty="0">
                <a:ea typeface="+mn-ea"/>
                <a:cs typeface="+mn-cs"/>
              </a:rPr>
              <a:t>Then</a:t>
            </a:r>
          </a:p>
          <a:p>
            <a:pPr>
              <a:buFont typeface="ZapfDingbats" charset="0"/>
              <a:buNone/>
              <a:defRPr/>
            </a:pPr>
            <a:endParaRPr lang="en-US" sz="2800" dirty="0">
              <a:ea typeface="+mn-ea"/>
              <a:cs typeface="+mn-cs"/>
            </a:endParaRPr>
          </a:p>
          <a:p>
            <a:pPr algn="ctr">
              <a:buFont typeface="ZapfDingbats" charset="0"/>
              <a:buNone/>
              <a:defRPr/>
            </a:pPr>
            <a:r>
              <a:rPr lang="en-US" sz="2800" dirty="0" err="1">
                <a:solidFill>
                  <a:srgbClr val="FF0000"/>
                </a:solidFill>
                <a:ea typeface="+mn-ea"/>
                <a:cs typeface="+mn-cs"/>
              </a:rPr>
              <a:t>D</a:t>
            </a:r>
            <a:r>
              <a:rPr lang="en-US" sz="2800" baseline="-25000" dirty="0" err="1">
                <a:solidFill>
                  <a:srgbClr val="FF0000"/>
                </a:solidFill>
                <a:ea typeface="+mn-ea"/>
                <a:cs typeface="+mn-cs"/>
              </a:rPr>
              <a:t>x</a:t>
            </a:r>
            <a:r>
              <a:rPr lang="en-US" sz="2800" dirty="0">
                <a:solidFill>
                  <a:srgbClr val="FF0000"/>
                </a:solidFill>
                <a:ea typeface="+mn-ea"/>
                <a:cs typeface="+mn-cs"/>
              </a:rPr>
              <a:t>(y) = min {C(</a:t>
            </a:r>
            <a:r>
              <a:rPr lang="en-US" sz="2800" dirty="0" err="1">
                <a:solidFill>
                  <a:srgbClr val="FF0000"/>
                </a:solidFill>
                <a:ea typeface="+mn-ea"/>
                <a:cs typeface="+mn-cs"/>
              </a:rPr>
              <a:t>x,v</a:t>
            </a:r>
            <a:r>
              <a:rPr lang="en-US" sz="2800" dirty="0">
                <a:solidFill>
                  <a:srgbClr val="FF0000"/>
                </a:solidFill>
                <a:ea typeface="+mn-ea"/>
                <a:cs typeface="+mn-cs"/>
              </a:rPr>
              <a:t>) + </a:t>
            </a:r>
            <a:r>
              <a:rPr lang="en-US" sz="2800" dirty="0" err="1">
                <a:solidFill>
                  <a:srgbClr val="FF0000"/>
                </a:solidFill>
                <a:ea typeface="+mn-ea"/>
                <a:cs typeface="+mn-cs"/>
              </a:rPr>
              <a:t>D</a:t>
            </a:r>
            <a:r>
              <a:rPr lang="en-US" sz="2800" baseline="-25000" dirty="0" err="1">
                <a:solidFill>
                  <a:srgbClr val="FF0000"/>
                </a:solidFill>
                <a:ea typeface="+mn-ea"/>
                <a:cs typeface="+mn-cs"/>
              </a:rPr>
              <a:t>v</a:t>
            </a:r>
            <a:r>
              <a:rPr lang="en-US" sz="2800" dirty="0">
                <a:solidFill>
                  <a:srgbClr val="FF0000"/>
                </a:solidFill>
                <a:ea typeface="+mn-ea"/>
                <a:cs typeface="+mn-cs"/>
              </a:rPr>
              <a:t>(y) }</a:t>
            </a:r>
          </a:p>
          <a:p>
            <a:pPr>
              <a:buFont typeface="ZapfDingbats" charset="0"/>
              <a:buNone/>
              <a:defRPr/>
            </a:pPr>
            <a:endParaRPr lang="en-US" sz="2800" dirty="0">
              <a:ea typeface="+mn-ea"/>
              <a:cs typeface="+mn-cs"/>
            </a:endParaRPr>
          </a:p>
          <a:p>
            <a:pPr>
              <a:buFont typeface="ZapfDingbats" charset="0"/>
              <a:buNone/>
              <a:defRPr/>
            </a:pPr>
            <a:r>
              <a:rPr lang="en-US" sz="2800" dirty="0">
                <a:ea typeface="+mn-ea"/>
                <a:cs typeface="+mn-cs"/>
              </a:rPr>
              <a:t>where min is taken over all neighbors v of x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207418" y="3963393"/>
            <a:ext cx="4729162" cy="1054100"/>
          </a:xfrm>
          <a:prstGeom prst="rect">
            <a:avLst/>
          </a:prstGeom>
          <a:noFill/>
          <a:ln w="2857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3810000" y="4419600"/>
            <a:ext cx="295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801122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46"/>
          <p:cNvGrpSpPr>
            <a:grpSpLocks/>
          </p:cNvGrpSpPr>
          <p:nvPr/>
        </p:nvGrpSpPr>
        <p:grpSpPr bwMode="auto">
          <a:xfrm>
            <a:off x="2070100" y="3938588"/>
            <a:ext cx="5397500" cy="2278062"/>
            <a:chOff x="1304" y="2481"/>
            <a:chExt cx="3400" cy="1435"/>
          </a:xfrm>
        </p:grpSpPr>
        <p:sp>
          <p:nvSpPr>
            <p:cNvPr id="23558" name="Oval 47"/>
            <p:cNvSpPr>
              <a:spLocks noChangeArrowheads="1"/>
            </p:cNvSpPr>
            <p:nvPr/>
          </p:nvSpPr>
          <p:spPr bwMode="auto">
            <a:xfrm>
              <a:off x="3320" y="2503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3559" name="Oval 48"/>
            <p:cNvSpPr>
              <a:spLocks noChangeArrowheads="1"/>
            </p:cNvSpPr>
            <p:nvPr/>
          </p:nvSpPr>
          <p:spPr bwMode="auto">
            <a:xfrm>
              <a:off x="1304" y="262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3560" name="Oval 49"/>
            <p:cNvSpPr>
              <a:spLocks noChangeArrowheads="1"/>
            </p:cNvSpPr>
            <p:nvPr/>
          </p:nvSpPr>
          <p:spPr bwMode="auto">
            <a:xfrm>
              <a:off x="3416" y="3576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3561" name="Oval 50"/>
            <p:cNvSpPr>
              <a:spLocks noChangeArrowheads="1"/>
            </p:cNvSpPr>
            <p:nvPr/>
          </p:nvSpPr>
          <p:spPr bwMode="auto">
            <a:xfrm>
              <a:off x="2416" y="304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3562" name="Oval 51"/>
            <p:cNvSpPr>
              <a:spLocks noChangeArrowheads="1"/>
            </p:cNvSpPr>
            <p:nvPr/>
          </p:nvSpPr>
          <p:spPr bwMode="auto">
            <a:xfrm>
              <a:off x="4472" y="3192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3563" name="Oval 52"/>
            <p:cNvSpPr>
              <a:spLocks noChangeArrowheads="1"/>
            </p:cNvSpPr>
            <p:nvPr/>
          </p:nvSpPr>
          <p:spPr bwMode="auto">
            <a:xfrm>
              <a:off x="1736" y="3576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3564" name="Rectangle 53"/>
            <p:cNvSpPr>
              <a:spLocks noChangeArrowheads="1"/>
            </p:cNvSpPr>
            <p:nvPr/>
          </p:nvSpPr>
          <p:spPr bwMode="auto">
            <a:xfrm>
              <a:off x="3342" y="249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3565" name="Line 54"/>
            <p:cNvSpPr>
              <a:spLocks noChangeShapeType="1"/>
            </p:cNvSpPr>
            <p:nvPr/>
          </p:nvSpPr>
          <p:spPr bwMode="auto">
            <a:xfrm flipV="1">
              <a:off x="1544" y="2625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3566" name="Rectangle 55"/>
            <p:cNvSpPr>
              <a:spLocks noChangeArrowheads="1"/>
            </p:cNvSpPr>
            <p:nvPr/>
          </p:nvSpPr>
          <p:spPr bwMode="auto">
            <a:xfrm>
              <a:off x="1304" y="2643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3567" name="Rectangle 56"/>
            <p:cNvSpPr>
              <a:spLocks noChangeArrowheads="1"/>
            </p:cNvSpPr>
            <p:nvPr/>
          </p:nvSpPr>
          <p:spPr bwMode="auto">
            <a:xfrm>
              <a:off x="3438" y="3572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3568" name="Rectangle 57"/>
            <p:cNvSpPr>
              <a:spLocks noChangeArrowheads="1"/>
            </p:cNvSpPr>
            <p:nvPr/>
          </p:nvSpPr>
          <p:spPr bwMode="auto">
            <a:xfrm>
              <a:off x="2420" y="303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3569" name="Rectangle 58"/>
            <p:cNvSpPr>
              <a:spLocks noChangeArrowheads="1"/>
            </p:cNvSpPr>
            <p:nvPr/>
          </p:nvSpPr>
          <p:spPr bwMode="auto">
            <a:xfrm>
              <a:off x="4494" y="3188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3570" name="Rectangle 59"/>
            <p:cNvSpPr>
              <a:spLocks noChangeArrowheads="1"/>
            </p:cNvSpPr>
            <p:nvPr/>
          </p:nvSpPr>
          <p:spPr bwMode="auto">
            <a:xfrm>
              <a:off x="1758" y="3572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3571" name="Line 60"/>
            <p:cNvSpPr>
              <a:spLocks noChangeShapeType="1"/>
            </p:cNvSpPr>
            <p:nvPr/>
          </p:nvSpPr>
          <p:spPr bwMode="auto">
            <a:xfrm>
              <a:off x="1448" y="2865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3572" name="Line 61"/>
            <p:cNvSpPr>
              <a:spLocks noChangeShapeType="1"/>
            </p:cNvSpPr>
            <p:nvPr/>
          </p:nvSpPr>
          <p:spPr bwMode="auto">
            <a:xfrm>
              <a:off x="1976" y="3681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3573" name="Line 62"/>
            <p:cNvSpPr>
              <a:spLocks noChangeShapeType="1"/>
            </p:cNvSpPr>
            <p:nvPr/>
          </p:nvSpPr>
          <p:spPr bwMode="auto">
            <a:xfrm flipV="1">
              <a:off x="3656" y="3376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3574" name="Line 63"/>
            <p:cNvSpPr>
              <a:spLocks noChangeShapeType="1"/>
            </p:cNvSpPr>
            <p:nvPr/>
          </p:nvSpPr>
          <p:spPr bwMode="auto">
            <a:xfrm>
              <a:off x="3512" y="2673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3575" name="Line 64"/>
            <p:cNvSpPr>
              <a:spLocks noChangeShapeType="1"/>
            </p:cNvSpPr>
            <p:nvPr/>
          </p:nvSpPr>
          <p:spPr bwMode="auto">
            <a:xfrm flipH="1">
              <a:off x="2648" y="2721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3576" name="Rectangle 65"/>
            <p:cNvSpPr>
              <a:spLocks noChangeArrowheads="1"/>
            </p:cNvSpPr>
            <p:nvPr/>
          </p:nvSpPr>
          <p:spPr bwMode="auto">
            <a:xfrm>
              <a:off x="2312" y="2481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3577" name="Rectangle 66"/>
            <p:cNvSpPr>
              <a:spLocks noChangeArrowheads="1"/>
            </p:cNvSpPr>
            <p:nvPr/>
          </p:nvSpPr>
          <p:spPr bwMode="auto">
            <a:xfrm>
              <a:off x="1400" y="3201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3578" name="Rectangle 67"/>
            <p:cNvSpPr>
              <a:spLocks noChangeArrowheads="1"/>
            </p:cNvSpPr>
            <p:nvPr/>
          </p:nvSpPr>
          <p:spPr bwMode="auto">
            <a:xfrm>
              <a:off x="2600" y="3729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3579" name="Rectangle 68"/>
            <p:cNvSpPr>
              <a:spLocks noChangeArrowheads="1"/>
            </p:cNvSpPr>
            <p:nvPr/>
          </p:nvSpPr>
          <p:spPr bwMode="auto">
            <a:xfrm>
              <a:off x="2648" y="2817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3580" name="Rectangle 69"/>
            <p:cNvSpPr>
              <a:spLocks noChangeArrowheads="1"/>
            </p:cNvSpPr>
            <p:nvPr/>
          </p:nvSpPr>
          <p:spPr bwMode="auto">
            <a:xfrm>
              <a:off x="2024" y="3249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3581" name="Rectangle 70"/>
            <p:cNvSpPr>
              <a:spLocks noChangeArrowheads="1"/>
            </p:cNvSpPr>
            <p:nvPr/>
          </p:nvSpPr>
          <p:spPr bwMode="auto">
            <a:xfrm>
              <a:off x="3944" y="2721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3582" name="Rectangle 71"/>
            <p:cNvSpPr>
              <a:spLocks noChangeArrowheads="1"/>
            </p:cNvSpPr>
            <p:nvPr/>
          </p:nvSpPr>
          <p:spPr bwMode="auto">
            <a:xfrm>
              <a:off x="4071" y="3538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3583" name="Rectangle 72"/>
            <p:cNvSpPr>
              <a:spLocks noChangeArrowheads="1"/>
            </p:cNvSpPr>
            <p:nvPr/>
          </p:nvSpPr>
          <p:spPr bwMode="auto">
            <a:xfrm>
              <a:off x="3080" y="3249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3584" name="Line 73"/>
            <p:cNvSpPr>
              <a:spLocks noChangeShapeType="1"/>
            </p:cNvSpPr>
            <p:nvPr/>
          </p:nvSpPr>
          <p:spPr bwMode="auto">
            <a:xfrm>
              <a:off x="2648" y="3201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3585" name="Line 74"/>
            <p:cNvSpPr>
              <a:spLocks noChangeShapeType="1"/>
            </p:cNvSpPr>
            <p:nvPr/>
          </p:nvSpPr>
          <p:spPr bwMode="auto">
            <a:xfrm flipV="1">
              <a:off x="1976" y="3249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586" name="Line 75"/>
            <p:cNvSpPr>
              <a:spLocks noChangeShapeType="1"/>
            </p:cNvSpPr>
            <p:nvPr/>
          </p:nvSpPr>
          <p:spPr bwMode="auto">
            <a:xfrm>
              <a:off x="1544" y="2769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587" name="Rectangle 76"/>
            <p:cNvSpPr>
              <a:spLocks noChangeArrowheads="1"/>
            </p:cNvSpPr>
            <p:nvPr/>
          </p:nvSpPr>
          <p:spPr bwMode="auto">
            <a:xfrm>
              <a:off x="2024" y="2817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23555" name="TextBox 2"/>
          <p:cNvSpPr txBox="1">
            <a:spLocks noChangeArrowheads="1"/>
          </p:cNvSpPr>
          <p:nvPr/>
        </p:nvSpPr>
        <p:spPr bwMode="auto">
          <a:xfrm>
            <a:off x="952500" y="1206500"/>
            <a:ext cx="58039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D1 = min { </a:t>
            </a:r>
            <a:r>
              <a:rPr lang="en-US" altLang="en-US" sz="1800" dirty="0">
                <a:solidFill>
                  <a:schemeClr val="accent2"/>
                </a:solidFill>
              </a:rPr>
              <a:t>3+D2</a:t>
            </a:r>
            <a:r>
              <a:rPr lang="en-US" altLang="en-US" sz="1800" dirty="0"/>
              <a:t> , </a:t>
            </a:r>
            <a:r>
              <a:rPr lang="en-US" altLang="en-US" sz="1800" dirty="0">
                <a:solidFill>
                  <a:schemeClr val="accent1"/>
                </a:solidFill>
              </a:rPr>
              <a:t>2+D3</a:t>
            </a:r>
            <a:r>
              <a:rPr lang="en-US" altLang="en-US" sz="1800" dirty="0"/>
              <a:t> , </a:t>
            </a:r>
            <a:r>
              <a:rPr lang="en-US" altLang="en-US" sz="1800" dirty="0">
                <a:solidFill>
                  <a:srgbClr val="FF0000"/>
                </a:solidFill>
              </a:rPr>
              <a:t>5+D4</a:t>
            </a:r>
            <a:r>
              <a:rPr lang="en-US" altLang="en-US" sz="1800" dirty="0"/>
              <a:t> }</a:t>
            </a:r>
          </a:p>
          <a:p>
            <a:r>
              <a:rPr lang="en-US" altLang="en-US" sz="1800" dirty="0"/>
              <a:t>D2 = min { 3+D1 , 1+D4 , 4+D5 }</a:t>
            </a:r>
          </a:p>
          <a:p>
            <a:r>
              <a:rPr lang="en-US" altLang="en-US" sz="1800" dirty="0"/>
              <a:t>D3 = min { 2+D1 , 2+D4 , 1 }</a:t>
            </a:r>
          </a:p>
          <a:p>
            <a:r>
              <a:rPr lang="en-US" altLang="en-US" sz="1800" dirty="0"/>
              <a:t>D4 = min { 5+D1 , 1+D2 , 2+D3 , 3+D5 }</a:t>
            </a:r>
          </a:p>
          <a:p>
            <a:r>
              <a:rPr lang="en-US" altLang="en-US" sz="1800" dirty="0"/>
              <a:t>D5 = min { 4+D2 , 3+D4 , 2 }</a:t>
            </a:r>
          </a:p>
          <a:p>
            <a:r>
              <a:rPr lang="en-US" altLang="en-US" sz="1800" dirty="0"/>
              <a:t>  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490638" y="538403"/>
            <a:ext cx="514350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2800" b="1">
                <a:solidFill>
                  <a:schemeClr val="accent1"/>
                </a:solidFill>
                <a:latin typeface="Tw Cen MT"/>
                <a:ea typeface="+mj-ea"/>
                <a:cs typeface="+mj-cs"/>
              </a:defRPr>
            </a:lvl1pPr>
            <a:lvl2pPr eaLnBrk="1" hangingPunct="1">
              <a:defRPr sz="2400" b="1">
                <a:solidFill>
                  <a:schemeClr val="accent1"/>
                </a:solidFill>
                <a:latin typeface="Tw Cen MT" charset="0"/>
              </a:defRPr>
            </a:lvl2pPr>
            <a:lvl3pPr eaLnBrk="1" hangingPunct="1">
              <a:defRPr sz="2400" b="1">
                <a:solidFill>
                  <a:schemeClr val="accent1"/>
                </a:solidFill>
                <a:latin typeface="Tw Cen MT" charset="0"/>
              </a:defRPr>
            </a:lvl3pPr>
            <a:lvl4pPr eaLnBrk="1" hangingPunct="1">
              <a:defRPr sz="2400" b="1">
                <a:solidFill>
                  <a:schemeClr val="accent1"/>
                </a:solidFill>
                <a:latin typeface="Tw Cen MT" charset="0"/>
              </a:defRPr>
            </a:lvl4pPr>
            <a:lvl5pPr eaLnBrk="1" hangingPunct="1">
              <a:defRPr sz="2400" b="1">
                <a:solidFill>
                  <a:schemeClr val="accent1"/>
                </a:solidFill>
                <a:latin typeface="Tw Cen MT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</a:defRPr>
            </a:lvl9pPr>
          </a:lstStyle>
          <a:p>
            <a:r>
              <a:rPr lang="en-US" altLang="en-US" dirty="0"/>
              <a:t>Destination node 6</a:t>
            </a:r>
          </a:p>
        </p:txBody>
      </p:sp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723900" y="3048000"/>
            <a:ext cx="7429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How to solve:  Use an iterative procedure!</a:t>
            </a:r>
          </a:p>
          <a:p>
            <a:r>
              <a:rPr lang="en-US" altLang="en-US" sz="1800" dirty="0"/>
              <a:t>U</a:t>
            </a:r>
            <a:r>
              <a:rPr lang="en-US" altLang="zh-CN" sz="1800" dirty="0"/>
              <a:t>se this Bellman-ford equation every round, until convergence.</a:t>
            </a:r>
            <a:endParaRPr lang="en-US" altLang="en-US" sz="18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405057" y="4611688"/>
            <a:ext cx="473087" cy="977106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 bwMode="auto">
          <a:xfrm flipV="1">
            <a:off x="4257675" y="4993811"/>
            <a:ext cx="2816225" cy="142973"/>
          </a:xfrm>
          <a:custGeom>
            <a:avLst/>
            <a:gdLst>
              <a:gd name="connsiteX0" fmla="*/ 0 w 3924886"/>
              <a:gd name="connsiteY0" fmla="*/ 436099 h 436099"/>
              <a:gd name="connsiteX1" fmla="*/ 2504049 w 3924886"/>
              <a:gd name="connsiteY1" fmla="*/ 323557 h 436099"/>
              <a:gd name="connsiteX2" fmla="*/ 3924886 w 3924886"/>
              <a:gd name="connsiteY2" fmla="*/ 0 h 43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886" h="436099">
                <a:moveTo>
                  <a:pt x="0" y="436099"/>
                </a:moveTo>
                <a:cubicBezTo>
                  <a:pt x="924950" y="416169"/>
                  <a:pt x="1849901" y="396240"/>
                  <a:pt x="2504049" y="323557"/>
                </a:cubicBezTo>
                <a:cubicBezTo>
                  <a:pt x="3158197" y="250874"/>
                  <a:pt x="3648221" y="79717"/>
                  <a:pt x="3924886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2656040" y="4409282"/>
            <a:ext cx="1094423" cy="35956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 bwMode="auto">
          <a:xfrm>
            <a:off x="3317631" y="5484055"/>
            <a:ext cx="3924886" cy="436099"/>
          </a:xfrm>
          <a:custGeom>
            <a:avLst/>
            <a:gdLst>
              <a:gd name="connsiteX0" fmla="*/ 0 w 3924886"/>
              <a:gd name="connsiteY0" fmla="*/ 436099 h 436099"/>
              <a:gd name="connsiteX1" fmla="*/ 2504049 w 3924886"/>
              <a:gd name="connsiteY1" fmla="*/ 323557 h 436099"/>
              <a:gd name="connsiteX2" fmla="*/ 3924886 w 3924886"/>
              <a:gd name="connsiteY2" fmla="*/ 0 h 43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886" h="436099">
                <a:moveTo>
                  <a:pt x="0" y="436099"/>
                </a:moveTo>
                <a:cubicBezTo>
                  <a:pt x="924950" y="416169"/>
                  <a:pt x="1849901" y="396240"/>
                  <a:pt x="2504049" y="323557"/>
                </a:cubicBezTo>
                <a:cubicBezTo>
                  <a:pt x="3158197" y="250874"/>
                  <a:pt x="3648221" y="79717"/>
                  <a:pt x="3924886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 flipV="1">
            <a:off x="2565400" y="4083050"/>
            <a:ext cx="2408257" cy="111127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 bwMode="auto">
          <a:xfrm flipV="1">
            <a:off x="5674898" y="4132336"/>
            <a:ext cx="1567620" cy="820565"/>
          </a:xfrm>
          <a:custGeom>
            <a:avLst/>
            <a:gdLst>
              <a:gd name="connsiteX0" fmla="*/ 0 w 3924886"/>
              <a:gd name="connsiteY0" fmla="*/ 436099 h 436099"/>
              <a:gd name="connsiteX1" fmla="*/ 2504049 w 3924886"/>
              <a:gd name="connsiteY1" fmla="*/ 323557 h 436099"/>
              <a:gd name="connsiteX2" fmla="*/ 3924886 w 3924886"/>
              <a:gd name="connsiteY2" fmla="*/ 0 h 43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886" h="436099">
                <a:moveTo>
                  <a:pt x="0" y="436099"/>
                </a:moveTo>
                <a:cubicBezTo>
                  <a:pt x="924950" y="416169"/>
                  <a:pt x="1849901" y="396240"/>
                  <a:pt x="2504049" y="323557"/>
                </a:cubicBezTo>
                <a:cubicBezTo>
                  <a:pt x="3158197" y="250874"/>
                  <a:pt x="3648221" y="79717"/>
                  <a:pt x="3924886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96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 animBg="1"/>
      <p:bldP spid="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4" name="Group 46"/>
          <p:cNvGrpSpPr>
            <a:grpSpLocks/>
          </p:cNvGrpSpPr>
          <p:nvPr/>
        </p:nvGrpSpPr>
        <p:grpSpPr bwMode="auto">
          <a:xfrm>
            <a:off x="2070100" y="3938588"/>
            <a:ext cx="5397500" cy="2278062"/>
            <a:chOff x="1304" y="2481"/>
            <a:chExt cx="3400" cy="1435"/>
          </a:xfrm>
        </p:grpSpPr>
        <p:sp>
          <p:nvSpPr>
            <p:cNvPr id="25691" name="Oval 47"/>
            <p:cNvSpPr>
              <a:spLocks noChangeArrowheads="1"/>
            </p:cNvSpPr>
            <p:nvPr/>
          </p:nvSpPr>
          <p:spPr bwMode="auto">
            <a:xfrm>
              <a:off x="3320" y="2503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5692" name="Oval 48"/>
            <p:cNvSpPr>
              <a:spLocks noChangeArrowheads="1"/>
            </p:cNvSpPr>
            <p:nvPr/>
          </p:nvSpPr>
          <p:spPr bwMode="auto">
            <a:xfrm>
              <a:off x="1304" y="262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5693" name="Oval 49"/>
            <p:cNvSpPr>
              <a:spLocks noChangeArrowheads="1"/>
            </p:cNvSpPr>
            <p:nvPr/>
          </p:nvSpPr>
          <p:spPr bwMode="auto">
            <a:xfrm>
              <a:off x="3416" y="3576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5694" name="Oval 50"/>
            <p:cNvSpPr>
              <a:spLocks noChangeArrowheads="1"/>
            </p:cNvSpPr>
            <p:nvPr/>
          </p:nvSpPr>
          <p:spPr bwMode="auto">
            <a:xfrm>
              <a:off x="2416" y="304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5695" name="Oval 51"/>
            <p:cNvSpPr>
              <a:spLocks noChangeArrowheads="1"/>
            </p:cNvSpPr>
            <p:nvPr/>
          </p:nvSpPr>
          <p:spPr bwMode="auto">
            <a:xfrm>
              <a:off x="4472" y="3192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5696" name="Oval 52"/>
            <p:cNvSpPr>
              <a:spLocks noChangeArrowheads="1"/>
            </p:cNvSpPr>
            <p:nvPr/>
          </p:nvSpPr>
          <p:spPr bwMode="auto">
            <a:xfrm>
              <a:off x="1736" y="3576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5697" name="Rectangle 53"/>
            <p:cNvSpPr>
              <a:spLocks noChangeArrowheads="1"/>
            </p:cNvSpPr>
            <p:nvPr/>
          </p:nvSpPr>
          <p:spPr bwMode="auto">
            <a:xfrm>
              <a:off x="3342" y="249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5698" name="Line 54"/>
            <p:cNvSpPr>
              <a:spLocks noChangeShapeType="1"/>
            </p:cNvSpPr>
            <p:nvPr/>
          </p:nvSpPr>
          <p:spPr bwMode="auto">
            <a:xfrm flipV="1">
              <a:off x="1544" y="2625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5699" name="Rectangle 55"/>
            <p:cNvSpPr>
              <a:spLocks noChangeArrowheads="1"/>
            </p:cNvSpPr>
            <p:nvPr/>
          </p:nvSpPr>
          <p:spPr bwMode="auto">
            <a:xfrm>
              <a:off x="1304" y="2643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5700" name="Rectangle 56"/>
            <p:cNvSpPr>
              <a:spLocks noChangeArrowheads="1"/>
            </p:cNvSpPr>
            <p:nvPr/>
          </p:nvSpPr>
          <p:spPr bwMode="auto">
            <a:xfrm>
              <a:off x="3438" y="3572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5701" name="Rectangle 57"/>
            <p:cNvSpPr>
              <a:spLocks noChangeArrowheads="1"/>
            </p:cNvSpPr>
            <p:nvPr/>
          </p:nvSpPr>
          <p:spPr bwMode="auto">
            <a:xfrm>
              <a:off x="2420" y="303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5702" name="Rectangle 58"/>
            <p:cNvSpPr>
              <a:spLocks noChangeArrowheads="1"/>
            </p:cNvSpPr>
            <p:nvPr/>
          </p:nvSpPr>
          <p:spPr bwMode="auto">
            <a:xfrm>
              <a:off x="4494" y="3188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5703" name="Rectangle 59"/>
            <p:cNvSpPr>
              <a:spLocks noChangeArrowheads="1"/>
            </p:cNvSpPr>
            <p:nvPr/>
          </p:nvSpPr>
          <p:spPr bwMode="auto">
            <a:xfrm>
              <a:off x="1758" y="3572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704" name="Line 60"/>
            <p:cNvSpPr>
              <a:spLocks noChangeShapeType="1"/>
            </p:cNvSpPr>
            <p:nvPr/>
          </p:nvSpPr>
          <p:spPr bwMode="auto">
            <a:xfrm>
              <a:off x="1448" y="2865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5705" name="Line 61"/>
            <p:cNvSpPr>
              <a:spLocks noChangeShapeType="1"/>
            </p:cNvSpPr>
            <p:nvPr/>
          </p:nvSpPr>
          <p:spPr bwMode="auto">
            <a:xfrm>
              <a:off x="1976" y="3681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5706" name="Line 62"/>
            <p:cNvSpPr>
              <a:spLocks noChangeShapeType="1"/>
            </p:cNvSpPr>
            <p:nvPr/>
          </p:nvSpPr>
          <p:spPr bwMode="auto">
            <a:xfrm flipV="1">
              <a:off x="3656" y="3376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5707" name="Line 63"/>
            <p:cNvSpPr>
              <a:spLocks noChangeShapeType="1"/>
            </p:cNvSpPr>
            <p:nvPr/>
          </p:nvSpPr>
          <p:spPr bwMode="auto">
            <a:xfrm>
              <a:off x="3512" y="2673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5708" name="Line 64"/>
            <p:cNvSpPr>
              <a:spLocks noChangeShapeType="1"/>
            </p:cNvSpPr>
            <p:nvPr/>
          </p:nvSpPr>
          <p:spPr bwMode="auto">
            <a:xfrm flipH="1">
              <a:off x="2648" y="2721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5709" name="Rectangle 65"/>
            <p:cNvSpPr>
              <a:spLocks noChangeArrowheads="1"/>
            </p:cNvSpPr>
            <p:nvPr/>
          </p:nvSpPr>
          <p:spPr bwMode="auto">
            <a:xfrm>
              <a:off x="2312" y="2481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710" name="Rectangle 66"/>
            <p:cNvSpPr>
              <a:spLocks noChangeArrowheads="1"/>
            </p:cNvSpPr>
            <p:nvPr/>
          </p:nvSpPr>
          <p:spPr bwMode="auto">
            <a:xfrm>
              <a:off x="1400" y="3201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5711" name="Rectangle 67"/>
            <p:cNvSpPr>
              <a:spLocks noChangeArrowheads="1"/>
            </p:cNvSpPr>
            <p:nvPr/>
          </p:nvSpPr>
          <p:spPr bwMode="auto">
            <a:xfrm>
              <a:off x="2600" y="3729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5712" name="Rectangle 68"/>
            <p:cNvSpPr>
              <a:spLocks noChangeArrowheads="1"/>
            </p:cNvSpPr>
            <p:nvPr/>
          </p:nvSpPr>
          <p:spPr bwMode="auto">
            <a:xfrm>
              <a:off x="2648" y="2817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713" name="Rectangle 69"/>
            <p:cNvSpPr>
              <a:spLocks noChangeArrowheads="1"/>
            </p:cNvSpPr>
            <p:nvPr/>
          </p:nvSpPr>
          <p:spPr bwMode="auto">
            <a:xfrm>
              <a:off x="2024" y="3249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5714" name="Rectangle 70"/>
            <p:cNvSpPr>
              <a:spLocks noChangeArrowheads="1"/>
            </p:cNvSpPr>
            <p:nvPr/>
          </p:nvSpPr>
          <p:spPr bwMode="auto">
            <a:xfrm>
              <a:off x="3944" y="2721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5715" name="Rectangle 71"/>
            <p:cNvSpPr>
              <a:spLocks noChangeArrowheads="1"/>
            </p:cNvSpPr>
            <p:nvPr/>
          </p:nvSpPr>
          <p:spPr bwMode="auto">
            <a:xfrm>
              <a:off x="4071" y="3538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716" name="Rectangle 72"/>
            <p:cNvSpPr>
              <a:spLocks noChangeArrowheads="1"/>
            </p:cNvSpPr>
            <p:nvPr/>
          </p:nvSpPr>
          <p:spPr bwMode="auto">
            <a:xfrm>
              <a:off x="3080" y="3249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5717" name="Line 73"/>
            <p:cNvSpPr>
              <a:spLocks noChangeShapeType="1"/>
            </p:cNvSpPr>
            <p:nvPr/>
          </p:nvSpPr>
          <p:spPr bwMode="auto">
            <a:xfrm>
              <a:off x="2648" y="3201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5718" name="Line 74"/>
            <p:cNvSpPr>
              <a:spLocks noChangeShapeType="1"/>
            </p:cNvSpPr>
            <p:nvPr/>
          </p:nvSpPr>
          <p:spPr bwMode="auto">
            <a:xfrm flipV="1">
              <a:off x="1976" y="3249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719" name="Line 75"/>
            <p:cNvSpPr>
              <a:spLocks noChangeShapeType="1"/>
            </p:cNvSpPr>
            <p:nvPr/>
          </p:nvSpPr>
          <p:spPr bwMode="auto">
            <a:xfrm>
              <a:off x="1544" y="2769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720" name="Rectangle 76"/>
            <p:cNvSpPr>
              <a:spLocks noChangeArrowheads="1"/>
            </p:cNvSpPr>
            <p:nvPr/>
          </p:nvSpPr>
          <p:spPr bwMode="auto">
            <a:xfrm>
              <a:off x="2024" y="2817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25605" name="Text Box 77"/>
          <p:cNvSpPr txBox="1">
            <a:spLocks noChangeArrowheads="1"/>
          </p:cNvSpPr>
          <p:nvPr/>
        </p:nvSpPr>
        <p:spPr bwMode="auto">
          <a:xfrm>
            <a:off x="7620000" y="4143375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330200" y="304800"/>
          <a:ext cx="127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312738" y="30353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803275" y="48895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4238625" y="21082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5605463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943600" y="5003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>
            <a:off x="4127500" y="2349500"/>
            <a:ext cx="1879600" cy="2341563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697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1625 -0.3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-19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371 L 0.25 -0.6666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9" y="-3314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5 -2.59259E-6 L 0.0125 -0.2611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-130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4.81481E-6 L 0.1 -0.6851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3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8" name="Group 46"/>
          <p:cNvGrpSpPr>
            <a:grpSpLocks/>
          </p:cNvGrpSpPr>
          <p:nvPr/>
        </p:nvGrpSpPr>
        <p:grpSpPr bwMode="auto">
          <a:xfrm>
            <a:off x="2070100" y="3938588"/>
            <a:ext cx="5397500" cy="2278062"/>
            <a:chOff x="1304" y="2481"/>
            <a:chExt cx="3400" cy="1435"/>
          </a:xfrm>
        </p:grpSpPr>
        <p:sp>
          <p:nvSpPr>
            <p:cNvPr id="26718" name="Oval 47"/>
            <p:cNvSpPr>
              <a:spLocks noChangeArrowheads="1"/>
            </p:cNvSpPr>
            <p:nvPr/>
          </p:nvSpPr>
          <p:spPr bwMode="auto">
            <a:xfrm>
              <a:off x="3320" y="2503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719" name="Oval 48"/>
            <p:cNvSpPr>
              <a:spLocks noChangeArrowheads="1"/>
            </p:cNvSpPr>
            <p:nvPr/>
          </p:nvSpPr>
          <p:spPr bwMode="auto">
            <a:xfrm>
              <a:off x="1304" y="262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720" name="Oval 49"/>
            <p:cNvSpPr>
              <a:spLocks noChangeArrowheads="1"/>
            </p:cNvSpPr>
            <p:nvPr/>
          </p:nvSpPr>
          <p:spPr bwMode="auto">
            <a:xfrm>
              <a:off x="3416" y="3576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721" name="Oval 50"/>
            <p:cNvSpPr>
              <a:spLocks noChangeArrowheads="1"/>
            </p:cNvSpPr>
            <p:nvPr/>
          </p:nvSpPr>
          <p:spPr bwMode="auto">
            <a:xfrm>
              <a:off x="2416" y="304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722" name="Oval 51"/>
            <p:cNvSpPr>
              <a:spLocks noChangeArrowheads="1"/>
            </p:cNvSpPr>
            <p:nvPr/>
          </p:nvSpPr>
          <p:spPr bwMode="auto">
            <a:xfrm>
              <a:off x="4472" y="3192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723" name="Oval 52"/>
            <p:cNvSpPr>
              <a:spLocks noChangeArrowheads="1"/>
            </p:cNvSpPr>
            <p:nvPr/>
          </p:nvSpPr>
          <p:spPr bwMode="auto">
            <a:xfrm>
              <a:off x="1736" y="3576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6724" name="Rectangle 53"/>
            <p:cNvSpPr>
              <a:spLocks noChangeArrowheads="1"/>
            </p:cNvSpPr>
            <p:nvPr/>
          </p:nvSpPr>
          <p:spPr bwMode="auto">
            <a:xfrm>
              <a:off x="3342" y="249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6725" name="Line 54"/>
            <p:cNvSpPr>
              <a:spLocks noChangeShapeType="1"/>
            </p:cNvSpPr>
            <p:nvPr/>
          </p:nvSpPr>
          <p:spPr bwMode="auto">
            <a:xfrm flipV="1">
              <a:off x="1544" y="2625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6726" name="Rectangle 55"/>
            <p:cNvSpPr>
              <a:spLocks noChangeArrowheads="1"/>
            </p:cNvSpPr>
            <p:nvPr/>
          </p:nvSpPr>
          <p:spPr bwMode="auto">
            <a:xfrm>
              <a:off x="1304" y="2643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6727" name="Rectangle 56"/>
            <p:cNvSpPr>
              <a:spLocks noChangeArrowheads="1"/>
            </p:cNvSpPr>
            <p:nvPr/>
          </p:nvSpPr>
          <p:spPr bwMode="auto">
            <a:xfrm>
              <a:off x="3438" y="3572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6728" name="Rectangle 57"/>
            <p:cNvSpPr>
              <a:spLocks noChangeArrowheads="1"/>
            </p:cNvSpPr>
            <p:nvPr/>
          </p:nvSpPr>
          <p:spPr bwMode="auto">
            <a:xfrm>
              <a:off x="2420" y="303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6729" name="Rectangle 58"/>
            <p:cNvSpPr>
              <a:spLocks noChangeArrowheads="1"/>
            </p:cNvSpPr>
            <p:nvPr/>
          </p:nvSpPr>
          <p:spPr bwMode="auto">
            <a:xfrm>
              <a:off x="4494" y="3188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6730" name="Rectangle 59"/>
            <p:cNvSpPr>
              <a:spLocks noChangeArrowheads="1"/>
            </p:cNvSpPr>
            <p:nvPr/>
          </p:nvSpPr>
          <p:spPr bwMode="auto">
            <a:xfrm>
              <a:off x="1758" y="3572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6731" name="Line 60"/>
            <p:cNvSpPr>
              <a:spLocks noChangeShapeType="1"/>
            </p:cNvSpPr>
            <p:nvPr/>
          </p:nvSpPr>
          <p:spPr bwMode="auto">
            <a:xfrm>
              <a:off x="1448" y="2865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6732" name="Line 61"/>
            <p:cNvSpPr>
              <a:spLocks noChangeShapeType="1"/>
            </p:cNvSpPr>
            <p:nvPr/>
          </p:nvSpPr>
          <p:spPr bwMode="auto">
            <a:xfrm>
              <a:off x="1976" y="3681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6733" name="Line 62"/>
            <p:cNvSpPr>
              <a:spLocks noChangeShapeType="1"/>
            </p:cNvSpPr>
            <p:nvPr/>
          </p:nvSpPr>
          <p:spPr bwMode="auto">
            <a:xfrm flipV="1">
              <a:off x="3656" y="3376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6734" name="Line 63"/>
            <p:cNvSpPr>
              <a:spLocks noChangeShapeType="1"/>
            </p:cNvSpPr>
            <p:nvPr/>
          </p:nvSpPr>
          <p:spPr bwMode="auto">
            <a:xfrm>
              <a:off x="3512" y="2673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6735" name="Line 64"/>
            <p:cNvSpPr>
              <a:spLocks noChangeShapeType="1"/>
            </p:cNvSpPr>
            <p:nvPr/>
          </p:nvSpPr>
          <p:spPr bwMode="auto">
            <a:xfrm flipH="1">
              <a:off x="2648" y="2721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6736" name="Rectangle 65"/>
            <p:cNvSpPr>
              <a:spLocks noChangeArrowheads="1"/>
            </p:cNvSpPr>
            <p:nvPr/>
          </p:nvSpPr>
          <p:spPr bwMode="auto">
            <a:xfrm>
              <a:off x="2312" y="2481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6737" name="Rectangle 66"/>
            <p:cNvSpPr>
              <a:spLocks noChangeArrowheads="1"/>
            </p:cNvSpPr>
            <p:nvPr/>
          </p:nvSpPr>
          <p:spPr bwMode="auto">
            <a:xfrm>
              <a:off x="1400" y="3201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6738" name="Rectangle 67"/>
            <p:cNvSpPr>
              <a:spLocks noChangeArrowheads="1"/>
            </p:cNvSpPr>
            <p:nvPr/>
          </p:nvSpPr>
          <p:spPr bwMode="auto">
            <a:xfrm>
              <a:off x="2600" y="3729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6739" name="Rectangle 68"/>
            <p:cNvSpPr>
              <a:spLocks noChangeArrowheads="1"/>
            </p:cNvSpPr>
            <p:nvPr/>
          </p:nvSpPr>
          <p:spPr bwMode="auto">
            <a:xfrm>
              <a:off x="2648" y="2817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6740" name="Rectangle 69"/>
            <p:cNvSpPr>
              <a:spLocks noChangeArrowheads="1"/>
            </p:cNvSpPr>
            <p:nvPr/>
          </p:nvSpPr>
          <p:spPr bwMode="auto">
            <a:xfrm>
              <a:off x="2024" y="3249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6741" name="Rectangle 70"/>
            <p:cNvSpPr>
              <a:spLocks noChangeArrowheads="1"/>
            </p:cNvSpPr>
            <p:nvPr/>
          </p:nvSpPr>
          <p:spPr bwMode="auto">
            <a:xfrm>
              <a:off x="3944" y="2721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6742" name="Rectangle 71"/>
            <p:cNvSpPr>
              <a:spLocks noChangeArrowheads="1"/>
            </p:cNvSpPr>
            <p:nvPr/>
          </p:nvSpPr>
          <p:spPr bwMode="auto">
            <a:xfrm>
              <a:off x="4071" y="3538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6743" name="Rectangle 72"/>
            <p:cNvSpPr>
              <a:spLocks noChangeArrowheads="1"/>
            </p:cNvSpPr>
            <p:nvPr/>
          </p:nvSpPr>
          <p:spPr bwMode="auto">
            <a:xfrm>
              <a:off x="3080" y="3249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6744" name="Line 73"/>
            <p:cNvSpPr>
              <a:spLocks noChangeShapeType="1"/>
            </p:cNvSpPr>
            <p:nvPr/>
          </p:nvSpPr>
          <p:spPr bwMode="auto">
            <a:xfrm>
              <a:off x="2648" y="3201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6745" name="Line 74"/>
            <p:cNvSpPr>
              <a:spLocks noChangeShapeType="1"/>
            </p:cNvSpPr>
            <p:nvPr/>
          </p:nvSpPr>
          <p:spPr bwMode="auto">
            <a:xfrm flipV="1">
              <a:off x="1976" y="3249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746" name="Line 75"/>
            <p:cNvSpPr>
              <a:spLocks noChangeShapeType="1"/>
            </p:cNvSpPr>
            <p:nvPr/>
          </p:nvSpPr>
          <p:spPr bwMode="auto">
            <a:xfrm>
              <a:off x="1544" y="2769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747" name="Rectangle 76"/>
            <p:cNvSpPr>
              <a:spLocks noChangeArrowheads="1"/>
            </p:cNvSpPr>
            <p:nvPr/>
          </p:nvSpPr>
          <p:spPr bwMode="auto">
            <a:xfrm>
              <a:off x="2024" y="2817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26629" name="Text Box 77"/>
          <p:cNvSpPr txBox="1">
            <a:spLocks noChangeArrowheads="1"/>
          </p:cNvSpPr>
          <p:nvPr/>
        </p:nvSpPr>
        <p:spPr bwMode="auto">
          <a:xfrm>
            <a:off x="7620000" y="4143375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sp>
        <p:nvSpPr>
          <p:cNvPr id="26630" name="AutoShape 78"/>
          <p:cNvSpPr>
            <a:spLocks/>
          </p:cNvSpPr>
          <p:nvPr/>
        </p:nvSpPr>
        <p:spPr bwMode="auto">
          <a:xfrm rot="-5400000">
            <a:off x="2245519" y="1748631"/>
            <a:ext cx="88900" cy="1233488"/>
          </a:xfrm>
          <a:prstGeom prst="leftBrace">
            <a:avLst>
              <a:gd name="adj1" fmla="val 115625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6631" name="Text Box 79"/>
          <p:cNvSpPr txBox="1">
            <a:spLocks noChangeArrowheads="1"/>
          </p:cNvSpPr>
          <p:nvPr/>
        </p:nvSpPr>
        <p:spPr bwMode="auto">
          <a:xfrm>
            <a:off x="1568450" y="2584450"/>
            <a:ext cx="1524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FF3300"/>
                </a:solidFill>
                <a:latin typeface="Arial" panose="020B0604020202020204" pitchFamily="34" charset="0"/>
              </a:rPr>
              <a:t>Table entry </a:t>
            </a:r>
          </a:p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FF3300"/>
                </a:solidFill>
                <a:latin typeface="Arial" panose="020B0604020202020204" pitchFamily="34" charset="0"/>
              </a:rPr>
              <a:t>@ node 1</a:t>
            </a:r>
          </a:p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FF3300"/>
                </a:solidFill>
                <a:latin typeface="Arial" panose="020B0604020202020204" pitchFamily="34" charset="0"/>
              </a:rPr>
              <a:t>for dest SJ</a:t>
            </a:r>
          </a:p>
        </p:txBody>
      </p:sp>
      <p:sp>
        <p:nvSpPr>
          <p:cNvPr id="26632" name="AutoShape 80"/>
          <p:cNvSpPr>
            <a:spLocks/>
          </p:cNvSpPr>
          <p:nvPr/>
        </p:nvSpPr>
        <p:spPr bwMode="auto">
          <a:xfrm rot="-5400000">
            <a:off x="4850607" y="1786731"/>
            <a:ext cx="88900" cy="1233487"/>
          </a:xfrm>
          <a:prstGeom prst="leftBrace">
            <a:avLst>
              <a:gd name="adj1" fmla="val 115625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6633" name="Text Box 81"/>
          <p:cNvSpPr txBox="1">
            <a:spLocks noChangeArrowheads="1"/>
          </p:cNvSpPr>
          <p:nvPr/>
        </p:nvSpPr>
        <p:spPr bwMode="auto">
          <a:xfrm>
            <a:off x="4224338" y="2584450"/>
            <a:ext cx="1524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FF3300"/>
                </a:solidFill>
                <a:latin typeface="Arial" panose="020B0604020202020204" pitchFamily="34" charset="0"/>
              </a:rPr>
              <a:t>Table entry </a:t>
            </a:r>
          </a:p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FF3300"/>
                </a:solidFill>
                <a:latin typeface="Arial" panose="020B0604020202020204" pitchFamily="34" charset="0"/>
              </a:rPr>
              <a:t>@ node 3</a:t>
            </a:r>
          </a:p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FF3300"/>
                </a:solidFill>
                <a:latin typeface="Arial" panose="020B0604020202020204" pitchFamily="34" charset="0"/>
              </a:rPr>
              <a:t>for dest SJ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330200" y="304800"/>
          <a:ext cx="127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735138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02577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431482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5605463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6896100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286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431482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(6,1)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6908800" y="2921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678" name="Text Box 46"/>
          <p:cNvSpPr txBox="1">
            <a:spLocks noChangeArrowheads="1"/>
          </p:cNvSpPr>
          <p:nvPr/>
        </p:nvSpPr>
        <p:spPr bwMode="auto">
          <a:xfrm>
            <a:off x="7696200" y="4343400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sp>
        <p:nvSpPr>
          <p:cNvPr id="659503" name="Line 47"/>
          <p:cNvSpPr>
            <a:spLocks noChangeShapeType="1"/>
          </p:cNvSpPr>
          <p:nvPr/>
        </p:nvSpPr>
        <p:spPr bwMode="auto">
          <a:xfrm flipH="1" flipV="1">
            <a:off x="5562600" y="3962400"/>
            <a:ext cx="1447800" cy="838200"/>
          </a:xfrm>
          <a:prstGeom prst="line">
            <a:avLst/>
          </a:prstGeom>
          <a:noFill/>
          <a:ln w="38100">
            <a:solidFill>
              <a:srgbClr val="66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659504" name="Group 48"/>
          <p:cNvGrpSpPr>
            <a:grpSpLocks/>
          </p:cNvGrpSpPr>
          <p:nvPr/>
        </p:nvGrpSpPr>
        <p:grpSpPr bwMode="auto">
          <a:xfrm>
            <a:off x="6629400" y="3276600"/>
            <a:ext cx="1295400" cy="609600"/>
            <a:chOff x="4176" y="2064"/>
            <a:chExt cx="816" cy="384"/>
          </a:xfrm>
        </p:grpSpPr>
        <p:sp>
          <p:nvSpPr>
            <p:cNvPr id="27785" name="AutoShape 49"/>
            <p:cNvSpPr>
              <a:spLocks noChangeArrowheads="1"/>
            </p:cNvSpPr>
            <p:nvPr/>
          </p:nvSpPr>
          <p:spPr bwMode="auto">
            <a:xfrm>
              <a:off x="4176" y="2064"/>
              <a:ext cx="816" cy="384"/>
            </a:xfrm>
            <a:prstGeom prst="wedgeRectCallout">
              <a:avLst>
                <a:gd name="adj1" fmla="val -62134"/>
                <a:gd name="adj2" fmla="val 143491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786" name="Text Box 50"/>
            <p:cNvSpPr txBox="1">
              <a:spLocks noChangeArrowheads="1"/>
            </p:cNvSpPr>
            <p:nvPr/>
          </p:nvSpPr>
          <p:spPr bwMode="auto">
            <a:xfrm>
              <a:off x="4368" y="2145"/>
              <a:ext cx="437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Arial" panose="020B0604020202020204" pitchFamily="34" charset="0"/>
                </a:rPr>
                <a:t>D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6</a:t>
              </a:r>
              <a:r>
                <a:rPr lang="en-US" altLang="en-US" sz="1800">
                  <a:latin typeface="Arial" panose="020B0604020202020204" pitchFamily="34" charset="0"/>
                </a:rPr>
                <a:t>=0</a:t>
              </a:r>
            </a:p>
          </p:txBody>
        </p:sp>
      </p:grpSp>
      <p:grpSp>
        <p:nvGrpSpPr>
          <p:cNvPr id="659507" name="Group 51"/>
          <p:cNvGrpSpPr>
            <a:grpSpLocks/>
          </p:cNvGrpSpPr>
          <p:nvPr/>
        </p:nvGrpSpPr>
        <p:grpSpPr bwMode="auto">
          <a:xfrm>
            <a:off x="4191000" y="2743200"/>
            <a:ext cx="2209800" cy="838200"/>
            <a:chOff x="816" y="1824"/>
            <a:chExt cx="1392" cy="528"/>
          </a:xfrm>
        </p:grpSpPr>
        <p:sp>
          <p:nvSpPr>
            <p:cNvPr id="27783" name="AutoShape 52"/>
            <p:cNvSpPr>
              <a:spLocks noChangeArrowheads="1"/>
            </p:cNvSpPr>
            <p:nvPr/>
          </p:nvSpPr>
          <p:spPr bwMode="auto">
            <a:xfrm>
              <a:off x="816" y="1824"/>
              <a:ext cx="1392" cy="528"/>
            </a:xfrm>
            <a:prstGeom prst="cloudCallout">
              <a:avLst>
                <a:gd name="adj1" fmla="val 2157"/>
                <a:gd name="adj2" fmla="val 70833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784" name="Text Box 53"/>
            <p:cNvSpPr txBox="1">
              <a:spLocks noChangeArrowheads="1"/>
            </p:cNvSpPr>
            <p:nvPr/>
          </p:nvSpPr>
          <p:spPr bwMode="auto">
            <a:xfrm>
              <a:off x="1161" y="1857"/>
              <a:ext cx="678" cy="4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i="1">
                  <a:latin typeface="Arial" panose="020B0604020202020204" pitchFamily="34" charset="0"/>
                </a:rPr>
                <a:t>D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3</a:t>
              </a:r>
              <a:r>
                <a:rPr lang="en-US" altLang="en-US" sz="1800" i="1">
                  <a:latin typeface="Arial" panose="020B0604020202020204" pitchFamily="34" charset="0"/>
                </a:rPr>
                <a:t>=D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6</a:t>
              </a:r>
              <a:r>
                <a:rPr lang="en-US" altLang="en-US" sz="1800" i="1">
                  <a:latin typeface="Arial" panose="020B0604020202020204" pitchFamily="34" charset="0"/>
                </a:rPr>
                <a:t>+1</a:t>
              </a:r>
            </a:p>
            <a:p>
              <a:pPr algn="ctr" eaLnBrk="1" hangingPunct="1"/>
              <a:r>
                <a:rPr lang="en-US" altLang="en-US" sz="1800" i="1">
                  <a:latin typeface="Arial" panose="020B0604020202020204" pitchFamily="34" charset="0"/>
                </a:rPr>
                <a:t>n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3</a:t>
              </a:r>
              <a:r>
                <a:rPr lang="en-US" altLang="en-US" sz="1800" i="1">
                  <a:latin typeface="Arial" panose="020B0604020202020204" pitchFamily="34" charset="0"/>
                </a:rPr>
                <a:t>=6</a:t>
              </a:r>
            </a:p>
          </p:txBody>
        </p:sp>
      </p:grpSp>
      <p:grpSp>
        <p:nvGrpSpPr>
          <p:cNvPr id="27682" name="Group 54"/>
          <p:cNvGrpSpPr>
            <a:grpSpLocks/>
          </p:cNvGrpSpPr>
          <p:nvPr/>
        </p:nvGrpSpPr>
        <p:grpSpPr bwMode="auto">
          <a:xfrm>
            <a:off x="2057400" y="3581400"/>
            <a:ext cx="5397500" cy="2278063"/>
            <a:chOff x="1296" y="2256"/>
            <a:chExt cx="3400" cy="1435"/>
          </a:xfrm>
        </p:grpSpPr>
        <p:sp>
          <p:nvSpPr>
            <p:cNvPr id="27753" name="Oval 55"/>
            <p:cNvSpPr>
              <a:spLocks noChangeArrowheads="1"/>
            </p:cNvSpPr>
            <p:nvPr/>
          </p:nvSpPr>
          <p:spPr bwMode="auto">
            <a:xfrm>
              <a:off x="3312" y="2278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7754" name="Oval 56"/>
            <p:cNvSpPr>
              <a:spLocks noChangeArrowheads="1"/>
            </p:cNvSpPr>
            <p:nvPr/>
          </p:nvSpPr>
          <p:spPr bwMode="auto">
            <a:xfrm>
              <a:off x="3408" y="3342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7755" name="Oval 57"/>
            <p:cNvSpPr>
              <a:spLocks noChangeArrowheads="1"/>
            </p:cNvSpPr>
            <p:nvPr/>
          </p:nvSpPr>
          <p:spPr bwMode="auto">
            <a:xfrm>
              <a:off x="2408" y="2806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7756" name="Oval 58"/>
            <p:cNvSpPr>
              <a:spLocks noChangeArrowheads="1"/>
            </p:cNvSpPr>
            <p:nvPr/>
          </p:nvSpPr>
          <p:spPr bwMode="auto">
            <a:xfrm>
              <a:off x="4464" y="2967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7757" name="Oval 59"/>
            <p:cNvSpPr>
              <a:spLocks noChangeArrowheads="1"/>
            </p:cNvSpPr>
            <p:nvPr/>
          </p:nvSpPr>
          <p:spPr bwMode="auto">
            <a:xfrm>
              <a:off x="1296" y="240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7758" name="Oval 60"/>
            <p:cNvSpPr>
              <a:spLocks noChangeArrowheads="1"/>
            </p:cNvSpPr>
            <p:nvPr/>
          </p:nvSpPr>
          <p:spPr bwMode="auto">
            <a:xfrm>
              <a:off x="1728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7759" name="Rectangle 61"/>
            <p:cNvSpPr>
              <a:spLocks noChangeArrowheads="1"/>
            </p:cNvSpPr>
            <p:nvPr/>
          </p:nvSpPr>
          <p:spPr bwMode="auto">
            <a:xfrm>
              <a:off x="3343" y="225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7760" name="Line 62"/>
            <p:cNvSpPr>
              <a:spLocks noChangeShapeType="1"/>
            </p:cNvSpPr>
            <p:nvPr/>
          </p:nvSpPr>
          <p:spPr bwMode="auto">
            <a:xfrm flipV="1">
              <a:off x="1536" y="2400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7761" name="Rectangle 63"/>
            <p:cNvSpPr>
              <a:spLocks noChangeArrowheads="1"/>
            </p:cNvSpPr>
            <p:nvPr/>
          </p:nvSpPr>
          <p:spPr bwMode="auto">
            <a:xfrm>
              <a:off x="1296" y="2400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7762" name="Rectangle 64"/>
            <p:cNvSpPr>
              <a:spLocks noChangeArrowheads="1"/>
            </p:cNvSpPr>
            <p:nvPr/>
          </p:nvSpPr>
          <p:spPr bwMode="auto">
            <a:xfrm>
              <a:off x="3439" y="332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7763" name="Rectangle 65"/>
            <p:cNvSpPr>
              <a:spLocks noChangeArrowheads="1"/>
            </p:cNvSpPr>
            <p:nvPr/>
          </p:nvSpPr>
          <p:spPr bwMode="auto">
            <a:xfrm>
              <a:off x="2439" y="2784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7764" name="Rectangle 66"/>
            <p:cNvSpPr>
              <a:spLocks noChangeArrowheads="1"/>
            </p:cNvSpPr>
            <p:nvPr/>
          </p:nvSpPr>
          <p:spPr bwMode="auto">
            <a:xfrm>
              <a:off x="4477" y="2963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7765" name="Rectangle 67"/>
            <p:cNvSpPr>
              <a:spLocks noChangeArrowheads="1"/>
            </p:cNvSpPr>
            <p:nvPr/>
          </p:nvSpPr>
          <p:spPr bwMode="auto">
            <a:xfrm>
              <a:off x="1759" y="332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7766" name="Line 68"/>
            <p:cNvSpPr>
              <a:spLocks noChangeShapeType="1"/>
            </p:cNvSpPr>
            <p:nvPr/>
          </p:nvSpPr>
          <p:spPr bwMode="auto">
            <a:xfrm>
              <a:off x="1440" y="2640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7767" name="Line 69"/>
            <p:cNvSpPr>
              <a:spLocks noChangeShapeType="1"/>
            </p:cNvSpPr>
            <p:nvPr/>
          </p:nvSpPr>
          <p:spPr bwMode="auto">
            <a:xfrm>
              <a:off x="1968" y="3456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7768" name="Line 70"/>
            <p:cNvSpPr>
              <a:spLocks noChangeShapeType="1"/>
            </p:cNvSpPr>
            <p:nvPr/>
          </p:nvSpPr>
          <p:spPr bwMode="auto">
            <a:xfrm flipV="1">
              <a:off x="3648" y="3151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7769" name="Line 71"/>
            <p:cNvSpPr>
              <a:spLocks noChangeShapeType="1"/>
            </p:cNvSpPr>
            <p:nvPr/>
          </p:nvSpPr>
          <p:spPr bwMode="auto">
            <a:xfrm>
              <a:off x="3504" y="2448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7770" name="Line 72"/>
            <p:cNvSpPr>
              <a:spLocks noChangeShapeType="1"/>
            </p:cNvSpPr>
            <p:nvPr/>
          </p:nvSpPr>
          <p:spPr bwMode="auto">
            <a:xfrm flipH="1">
              <a:off x="2640" y="2496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7771" name="Rectangle 73"/>
            <p:cNvSpPr>
              <a:spLocks noChangeArrowheads="1"/>
            </p:cNvSpPr>
            <p:nvPr/>
          </p:nvSpPr>
          <p:spPr bwMode="auto">
            <a:xfrm>
              <a:off x="2304" y="225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7772" name="Rectangle 74"/>
            <p:cNvSpPr>
              <a:spLocks noChangeArrowheads="1"/>
            </p:cNvSpPr>
            <p:nvPr/>
          </p:nvSpPr>
          <p:spPr bwMode="auto">
            <a:xfrm>
              <a:off x="1392" y="297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7773" name="Rectangle 75"/>
            <p:cNvSpPr>
              <a:spLocks noChangeArrowheads="1"/>
            </p:cNvSpPr>
            <p:nvPr/>
          </p:nvSpPr>
          <p:spPr bwMode="auto">
            <a:xfrm>
              <a:off x="2592" y="350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7774" name="Rectangle 76"/>
            <p:cNvSpPr>
              <a:spLocks noChangeArrowheads="1"/>
            </p:cNvSpPr>
            <p:nvPr/>
          </p:nvSpPr>
          <p:spPr bwMode="auto">
            <a:xfrm>
              <a:off x="2640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7775" name="Rectangle 77"/>
            <p:cNvSpPr>
              <a:spLocks noChangeArrowheads="1"/>
            </p:cNvSpPr>
            <p:nvPr/>
          </p:nvSpPr>
          <p:spPr bwMode="auto">
            <a:xfrm>
              <a:off x="2016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7776" name="Rectangle 78"/>
            <p:cNvSpPr>
              <a:spLocks noChangeArrowheads="1"/>
            </p:cNvSpPr>
            <p:nvPr/>
          </p:nvSpPr>
          <p:spPr bwMode="auto">
            <a:xfrm>
              <a:off x="3936" y="2496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7777" name="Rectangle 79"/>
            <p:cNvSpPr>
              <a:spLocks noChangeArrowheads="1"/>
            </p:cNvSpPr>
            <p:nvPr/>
          </p:nvSpPr>
          <p:spPr bwMode="auto">
            <a:xfrm>
              <a:off x="4063" y="3313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7778" name="Rectangle 80"/>
            <p:cNvSpPr>
              <a:spLocks noChangeArrowheads="1"/>
            </p:cNvSpPr>
            <p:nvPr/>
          </p:nvSpPr>
          <p:spPr bwMode="auto">
            <a:xfrm>
              <a:off x="3072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7779" name="Line 81"/>
            <p:cNvSpPr>
              <a:spLocks noChangeShapeType="1"/>
            </p:cNvSpPr>
            <p:nvPr/>
          </p:nvSpPr>
          <p:spPr bwMode="auto">
            <a:xfrm>
              <a:off x="2640" y="2976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7780" name="Line 82"/>
            <p:cNvSpPr>
              <a:spLocks noChangeShapeType="1"/>
            </p:cNvSpPr>
            <p:nvPr/>
          </p:nvSpPr>
          <p:spPr bwMode="auto">
            <a:xfrm flipV="1">
              <a:off x="1968" y="302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781" name="Line 83"/>
            <p:cNvSpPr>
              <a:spLocks noChangeShapeType="1"/>
            </p:cNvSpPr>
            <p:nvPr/>
          </p:nvSpPr>
          <p:spPr bwMode="auto">
            <a:xfrm>
              <a:off x="1536" y="2544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782" name="Rectangle 84"/>
            <p:cNvSpPr>
              <a:spLocks noChangeArrowheads="1"/>
            </p:cNvSpPr>
            <p:nvPr/>
          </p:nvSpPr>
          <p:spPr bwMode="auto">
            <a:xfrm>
              <a:off x="2016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659541" name="Line 85"/>
          <p:cNvSpPr>
            <a:spLocks noChangeShapeType="1"/>
          </p:cNvSpPr>
          <p:nvPr/>
        </p:nvSpPr>
        <p:spPr bwMode="auto">
          <a:xfrm flipH="1">
            <a:off x="5791200" y="4953000"/>
            <a:ext cx="12192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659542" name="Group 86"/>
          <p:cNvGrpSpPr>
            <a:grpSpLocks/>
          </p:cNvGrpSpPr>
          <p:nvPr/>
        </p:nvGrpSpPr>
        <p:grpSpPr bwMode="auto">
          <a:xfrm>
            <a:off x="6858000" y="5715000"/>
            <a:ext cx="1295400" cy="609600"/>
            <a:chOff x="4320" y="3600"/>
            <a:chExt cx="816" cy="384"/>
          </a:xfrm>
        </p:grpSpPr>
        <p:sp>
          <p:nvSpPr>
            <p:cNvPr id="27751" name="AutoShape 87"/>
            <p:cNvSpPr>
              <a:spLocks noChangeArrowheads="1"/>
            </p:cNvSpPr>
            <p:nvPr/>
          </p:nvSpPr>
          <p:spPr bwMode="auto">
            <a:xfrm rot="10620178">
              <a:off x="4320" y="3600"/>
              <a:ext cx="816" cy="384"/>
            </a:xfrm>
            <a:prstGeom prst="wedgeRectCallout">
              <a:avLst>
                <a:gd name="adj1" fmla="val 67324"/>
                <a:gd name="adj2" fmla="val 1555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752" name="Text Box 88"/>
            <p:cNvSpPr txBox="1">
              <a:spLocks noChangeArrowheads="1"/>
            </p:cNvSpPr>
            <p:nvPr/>
          </p:nvSpPr>
          <p:spPr bwMode="auto">
            <a:xfrm>
              <a:off x="4512" y="3681"/>
              <a:ext cx="437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Arial" panose="020B0604020202020204" pitchFamily="34" charset="0"/>
                </a:rPr>
                <a:t>D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6</a:t>
              </a:r>
              <a:r>
                <a:rPr lang="en-US" altLang="en-US" sz="1800">
                  <a:latin typeface="Arial" panose="020B0604020202020204" pitchFamily="34" charset="0"/>
                </a:rPr>
                <a:t>=0</a:t>
              </a:r>
            </a:p>
          </p:txBody>
        </p:sp>
      </p:grpSp>
      <p:grpSp>
        <p:nvGrpSpPr>
          <p:cNvPr id="659545" name="Group 89"/>
          <p:cNvGrpSpPr>
            <a:grpSpLocks/>
          </p:cNvGrpSpPr>
          <p:nvPr/>
        </p:nvGrpSpPr>
        <p:grpSpPr bwMode="auto">
          <a:xfrm>
            <a:off x="3000375" y="5800725"/>
            <a:ext cx="2209800" cy="919163"/>
            <a:chOff x="1890" y="3654"/>
            <a:chExt cx="1392" cy="579"/>
          </a:xfrm>
        </p:grpSpPr>
        <p:sp>
          <p:nvSpPr>
            <p:cNvPr id="27749" name="AutoShape 90"/>
            <p:cNvSpPr>
              <a:spLocks noChangeArrowheads="1"/>
            </p:cNvSpPr>
            <p:nvPr/>
          </p:nvSpPr>
          <p:spPr bwMode="auto">
            <a:xfrm>
              <a:off x="1890" y="3654"/>
              <a:ext cx="1392" cy="579"/>
            </a:xfrm>
            <a:prstGeom prst="cloudCallout">
              <a:avLst>
                <a:gd name="adj1" fmla="val 65444"/>
                <a:gd name="adj2" fmla="val -6606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750" name="Text Box 91"/>
            <p:cNvSpPr txBox="1">
              <a:spLocks noChangeArrowheads="1"/>
            </p:cNvSpPr>
            <p:nvPr/>
          </p:nvSpPr>
          <p:spPr bwMode="auto">
            <a:xfrm>
              <a:off x="2242" y="3737"/>
              <a:ext cx="678" cy="4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i="1">
                  <a:latin typeface="Arial" panose="020B0604020202020204" pitchFamily="34" charset="0"/>
                </a:rPr>
                <a:t>D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5</a:t>
              </a:r>
              <a:r>
                <a:rPr lang="en-US" altLang="en-US" sz="1800" i="1">
                  <a:latin typeface="Arial" panose="020B0604020202020204" pitchFamily="34" charset="0"/>
                </a:rPr>
                <a:t>=D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6</a:t>
              </a:r>
              <a:r>
                <a:rPr lang="en-US" altLang="en-US" sz="1800" i="1">
                  <a:latin typeface="Arial" panose="020B0604020202020204" pitchFamily="34" charset="0"/>
                </a:rPr>
                <a:t>+2</a:t>
              </a:r>
            </a:p>
            <a:p>
              <a:pPr algn="ctr" eaLnBrk="1" hangingPunct="1"/>
              <a:r>
                <a:rPr lang="en-US" altLang="en-US" sz="1800" i="1">
                  <a:latin typeface="Arial" panose="020B0604020202020204" pitchFamily="34" charset="0"/>
                </a:rPr>
                <a:t>n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5</a:t>
              </a:r>
              <a:r>
                <a:rPr lang="en-US" altLang="en-US" sz="1800" i="1">
                  <a:latin typeface="Arial" panose="020B0604020202020204" pitchFamily="34" charset="0"/>
                </a:rPr>
                <a:t>=6</a:t>
              </a:r>
            </a:p>
          </p:txBody>
        </p:sp>
      </p:grpSp>
      <p:sp>
        <p:nvSpPr>
          <p:cNvPr id="659548" name="Line 92"/>
          <p:cNvSpPr>
            <a:spLocks noChangeShapeType="1"/>
          </p:cNvSpPr>
          <p:nvPr/>
        </p:nvSpPr>
        <p:spPr bwMode="auto">
          <a:xfrm>
            <a:off x="5638800" y="3886200"/>
            <a:ext cx="1447800" cy="914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59549" name="Line 93"/>
          <p:cNvSpPr>
            <a:spLocks noChangeShapeType="1"/>
          </p:cNvSpPr>
          <p:nvPr/>
        </p:nvSpPr>
        <p:spPr bwMode="auto">
          <a:xfrm flipV="1">
            <a:off x="5791200" y="4953000"/>
            <a:ext cx="12954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59550" name="Oval 94"/>
          <p:cNvSpPr>
            <a:spLocks noChangeArrowheads="1"/>
          </p:cNvSpPr>
          <p:nvPr/>
        </p:nvSpPr>
        <p:spPr bwMode="auto">
          <a:xfrm>
            <a:off x="4468813" y="1038225"/>
            <a:ext cx="862012" cy="40957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59551" name="Oval 95"/>
          <p:cNvSpPr>
            <a:spLocks noChangeArrowheads="1"/>
          </p:cNvSpPr>
          <p:nvPr/>
        </p:nvSpPr>
        <p:spPr bwMode="auto">
          <a:xfrm>
            <a:off x="7048500" y="1042988"/>
            <a:ext cx="871538" cy="392112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7690" name="Text Box 96"/>
          <p:cNvSpPr txBox="1">
            <a:spLocks noChangeArrowheads="1"/>
          </p:cNvSpPr>
          <p:nvPr/>
        </p:nvSpPr>
        <p:spPr bwMode="auto">
          <a:xfrm>
            <a:off x="7127875" y="42259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59553" name="Text Box 97"/>
          <p:cNvSpPr txBox="1">
            <a:spLocks noChangeArrowheads="1"/>
          </p:cNvSpPr>
          <p:nvPr/>
        </p:nvSpPr>
        <p:spPr bwMode="auto">
          <a:xfrm>
            <a:off x="5589588" y="560228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9554" name="Text Box 98"/>
          <p:cNvSpPr txBox="1">
            <a:spLocks noChangeArrowheads="1"/>
          </p:cNvSpPr>
          <p:nvPr/>
        </p:nvSpPr>
        <p:spPr bwMode="auto">
          <a:xfrm>
            <a:off x="5586413" y="3478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1</a:t>
            </a:r>
          </a:p>
        </p:txBody>
      </p:sp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330200" y="304800"/>
          <a:ext cx="127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1735138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302577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5605463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453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9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9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9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9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59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659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659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659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659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59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9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9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659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9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9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659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659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9" dur="500"/>
                                        <p:tgtEl>
                                          <p:spTgt spid="659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2" dur="500"/>
                                        <p:tgtEl>
                                          <p:spTgt spid="659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659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659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659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659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550" grpId="0" animBg="1"/>
      <p:bldP spid="659550" grpId="1" animBg="1"/>
      <p:bldP spid="659551" grpId="0" animBg="1"/>
      <p:bldP spid="659551" grpId="1" animBg="1"/>
      <p:bldP spid="659553" grpId="0"/>
      <p:bldP spid="6595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431482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(6,1)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6908800" y="2921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330200" y="304800"/>
          <a:ext cx="127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1735138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302577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878DE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(5,6)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5605463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758" name="Text Box 46"/>
          <p:cNvSpPr txBox="1">
            <a:spLocks noChangeArrowheads="1"/>
          </p:cNvSpPr>
          <p:nvPr/>
        </p:nvSpPr>
        <p:spPr bwMode="auto">
          <a:xfrm>
            <a:off x="7696200" y="4343400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grpSp>
        <p:nvGrpSpPr>
          <p:cNvPr id="28759" name="Group 47"/>
          <p:cNvGrpSpPr>
            <a:grpSpLocks/>
          </p:cNvGrpSpPr>
          <p:nvPr/>
        </p:nvGrpSpPr>
        <p:grpSpPr bwMode="auto">
          <a:xfrm>
            <a:off x="2070100" y="3581400"/>
            <a:ext cx="5397500" cy="2278063"/>
            <a:chOff x="1304" y="2256"/>
            <a:chExt cx="3400" cy="1435"/>
          </a:xfrm>
        </p:grpSpPr>
        <p:sp>
          <p:nvSpPr>
            <p:cNvPr id="28779" name="Oval 48"/>
            <p:cNvSpPr>
              <a:spLocks noChangeArrowheads="1"/>
            </p:cNvSpPr>
            <p:nvPr/>
          </p:nvSpPr>
          <p:spPr bwMode="auto">
            <a:xfrm>
              <a:off x="3320" y="2278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8780" name="Oval 49"/>
            <p:cNvSpPr>
              <a:spLocks noChangeArrowheads="1"/>
            </p:cNvSpPr>
            <p:nvPr/>
          </p:nvSpPr>
          <p:spPr bwMode="auto">
            <a:xfrm>
              <a:off x="1304" y="240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8781" name="Oval 50"/>
            <p:cNvSpPr>
              <a:spLocks noChangeArrowheads="1"/>
            </p:cNvSpPr>
            <p:nvPr/>
          </p:nvSpPr>
          <p:spPr bwMode="auto">
            <a:xfrm>
              <a:off x="341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8782" name="Oval 51"/>
            <p:cNvSpPr>
              <a:spLocks noChangeArrowheads="1"/>
            </p:cNvSpPr>
            <p:nvPr/>
          </p:nvSpPr>
          <p:spPr bwMode="auto">
            <a:xfrm>
              <a:off x="2416" y="281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8783" name="Oval 52"/>
            <p:cNvSpPr>
              <a:spLocks noChangeArrowheads="1"/>
            </p:cNvSpPr>
            <p:nvPr/>
          </p:nvSpPr>
          <p:spPr bwMode="auto">
            <a:xfrm>
              <a:off x="4472" y="2967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8784" name="Oval 53"/>
            <p:cNvSpPr>
              <a:spLocks noChangeArrowheads="1"/>
            </p:cNvSpPr>
            <p:nvPr/>
          </p:nvSpPr>
          <p:spPr bwMode="auto">
            <a:xfrm>
              <a:off x="173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8785" name="Rectangle 54"/>
            <p:cNvSpPr>
              <a:spLocks noChangeArrowheads="1"/>
            </p:cNvSpPr>
            <p:nvPr/>
          </p:nvSpPr>
          <p:spPr bwMode="auto">
            <a:xfrm>
              <a:off x="3351" y="225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8786" name="Line 55"/>
            <p:cNvSpPr>
              <a:spLocks noChangeShapeType="1"/>
            </p:cNvSpPr>
            <p:nvPr/>
          </p:nvSpPr>
          <p:spPr bwMode="auto">
            <a:xfrm flipV="1">
              <a:off x="1544" y="2400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8787" name="Rectangle 56"/>
            <p:cNvSpPr>
              <a:spLocks noChangeArrowheads="1"/>
            </p:cNvSpPr>
            <p:nvPr/>
          </p:nvSpPr>
          <p:spPr bwMode="auto">
            <a:xfrm>
              <a:off x="1304" y="2400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8788" name="Rectangle 57"/>
            <p:cNvSpPr>
              <a:spLocks noChangeArrowheads="1"/>
            </p:cNvSpPr>
            <p:nvPr/>
          </p:nvSpPr>
          <p:spPr bwMode="auto">
            <a:xfrm>
              <a:off x="3438" y="3347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8789" name="Rectangle 58"/>
            <p:cNvSpPr>
              <a:spLocks noChangeArrowheads="1"/>
            </p:cNvSpPr>
            <p:nvPr/>
          </p:nvSpPr>
          <p:spPr bwMode="auto">
            <a:xfrm>
              <a:off x="2429" y="2811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8790" name="Rectangle 59"/>
            <p:cNvSpPr>
              <a:spLocks noChangeArrowheads="1"/>
            </p:cNvSpPr>
            <p:nvPr/>
          </p:nvSpPr>
          <p:spPr bwMode="auto">
            <a:xfrm>
              <a:off x="4476" y="2963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8791" name="Rectangle 60"/>
            <p:cNvSpPr>
              <a:spLocks noChangeArrowheads="1"/>
            </p:cNvSpPr>
            <p:nvPr/>
          </p:nvSpPr>
          <p:spPr bwMode="auto">
            <a:xfrm>
              <a:off x="1767" y="332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8792" name="Line 61"/>
            <p:cNvSpPr>
              <a:spLocks noChangeShapeType="1"/>
            </p:cNvSpPr>
            <p:nvPr/>
          </p:nvSpPr>
          <p:spPr bwMode="auto">
            <a:xfrm>
              <a:off x="1448" y="2640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8793" name="Line 62"/>
            <p:cNvSpPr>
              <a:spLocks noChangeShapeType="1"/>
            </p:cNvSpPr>
            <p:nvPr/>
          </p:nvSpPr>
          <p:spPr bwMode="auto">
            <a:xfrm>
              <a:off x="1976" y="3456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8794" name="Line 63"/>
            <p:cNvSpPr>
              <a:spLocks noChangeShapeType="1"/>
            </p:cNvSpPr>
            <p:nvPr/>
          </p:nvSpPr>
          <p:spPr bwMode="auto">
            <a:xfrm flipV="1">
              <a:off x="3656" y="3151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8795" name="Line 64"/>
            <p:cNvSpPr>
              <a:spLocks noChangeShapeType="1"/>
            </p:cNvSpPr>
            <p:nvPr/>
          </p:nvSpPr>
          <p:spPr bwMode="auto">
            <a:xfrm>
              <a:off x="3512" y="2448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8796" name="Line 65"/>
            <p:cNvSpPr>
              <a:spLocks noChangeShapeType="1"/>
            </p:cNvSpPr>
            <p:nvPr/>
          </p:nvSpPr>
          <p:spPr bwMode="auto">
            <a:xfrm flipH="1">
              <a:off x="2648" y="2496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8797" name="Rectangle 66"/>
            <p:cNvSpPr>
              <a:spLocks noChangeArrowheads="1"/>
            </p:cNvSpPr>
            <p:nvPr/>
          </p:nvSpPr>
          <p:spPr bwMode="auto">
            <a:xfrm>
              <a:off x="2312" y="225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8798" name="Rectangle 67"/>
            <p:cNvSpPr>
              <a:spLocks noChangeArrowheads="1"/>
            </p:cNvSpPr>
            <p:nvPr/>
          </p:nvSpPr>
          <p:spPr bwMode="auto">
            <a:xfrm>
              <a:off x="1400" y="297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8799" name="Rectangle 68"/>
            <p:cNvSpPr>
              <a:spLocks noChangeArrowheads="1"/>
            </p:cNvSpPr>
            <p:nvPr/>
          </p:nvSpPr>
          <p:spPr bwMode="auto">
            <a:xfrm>
              <a:off x="2600" y="350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8800" name="Rectangle 69"/>
            <p:cNvSpPr>
              <a:spLocks noChangeArrowheads="1"/>
            </p:cNvSpPr>
            <p:nvPr/>
          </p:nvSpPr>
          <p:spPr bwMode="auto">
            <a:xfrm>
              <a:off x="2648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8801" name="Rectangle 70"/>
            <p:cNvSpPr>
              <a:spLocks noChangeArrowheads="1"/>
            </p:cNvSpPr>
            <p:nvPr/>
          </p:nvSpPr>
          <p:spPr bwMode="auto">
            <a:xfrm>
              <a:off x="2024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8802" name="Rectangle 71"/>
            <p:cNvSpPr>
              <a:spLocks noChangeArrowheads="1"/>
            </p:cNvSpPr>
            <p:nvPr/>
          </p:nvSpPr>
          <p:spPr bwMode="auto">
            <a:xfrm>
              <a:off x="3944" y="2496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8803" name="Rectangle 72"/>
            <p:cNvSpPr>
              <a:spLocks noChangeArrowheads="1"/>
            </p:cNvSpPr>
            <p:nvPr/>
          </p:nvSpPr>
          <p:spPr bwMode="auto">
            <a:xfrm>
              <a:off x="4071" y="3313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8804" name="Rectangle 73"/>
            <p:cNvSpPr>
              <a:spLocks noChangeArrowheads="1"/>
            </p:cNvSpPr>
            <p:nvPr/>
          </p:nvSpPr>
          <p:spPr bwMode="auto">
            <a:xfrm>
              <a:off x="3080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8805" name="Line 74"/>
            <p:cNvSpPr>
              <a:spLocks noChangeShapeType="1"/>
            </p:cNvSpPr>
            <p:nvPr/>
          </p:nvSpPr>
          <p:spPr bwMode="auto">
            <a:xfrm>
              <a:off x="2648" y="2976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8806" name="Line 75"/>
            <p:cNvSpPr>
              <a:spLocks noChangeShapeType="1"/>
            </p:cNvSpPr>
            <p:nvPr/>
          </p:nvSpPr>
          <p:spPr bwMode="auto">
            <a:xfrm flipV="1">
              <a:off x="1976" y="302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807" name="Line 76"/>
            <p:cNvSpPr>
              <a:spLocks noChangeShapeType="1"/>
            </p:cNvSpPr>
            <p:nvPr/>
          </p:nvSpPr>
          <p:spPr bwMode="auto">
            <a:xfrm>
              <a:off x="1544" y="2544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808" name="Rectangle 77"/>
            <p:cNvSpPr>
              <a:spLocks noChangeArrowheads="1"/>
            </p:cNvSpPr>
            <p:nvPr/>
          </p:nvSpPr>
          <p:spPr bwMode="auto">
            <a:xfrm>
              <a:off x="2024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660558" name="Line 78"/>
          <p:cNvSpPr>
            <a:spLocks noChangeShapeType="1"/>
          </p:cNvSpPr>
          <p:nvPr/>
        </p:nvSpPr>
        <p:spPr bwMode="auto">
          <a:xfrm flipH="1">
            <a:off x="2438400" y="3810000"/>
            <a:ext cx="2819400" cy="15240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0559" name="Line 79"/>
          <p:cNvSpPr>
            <a:spLocks noChangeShapeType="1"/>
          </p:cNvSpPr>
          <p:nvPr/>
        </p:nvSpPr>
        <p:spPr bwMode="auto">
          <a:xfrm flipH="1">
            <a:off x="4191000" y="3962400"/>
            <a:ext cx="11430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0560" name="Line 80"/>
          <p:cNvSpPr>
            <a:spLocks noChangeShapeType="1"/>
          </p:cNvSpPr>
          <p:nvPr/>
        </p:nvSpPr>
        <p:spPr bwMode="auto">
          <a:xfrm flipH="1" flipV="1">
            <a:off x="4191000" y="4800600"/>
            <a:ext cx="1219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0561" name="Line 81"/>
          <p:cNvSpPr>
            <a:spLocks noChangeShapeType="1"/>
          </p:cNvSpPr>
          <p:nvPr/>
        </p:nvSpPr>
        <p:spPr bwMode="auto">
          <a:xfrm flipH="1">
            <a:off x="3124200" y="5562600"/>
            <a:ext cx="2286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660562" name="Group 82"/>
          <p:cNvGrpSpPr>
            <a:grpSpLocks/>
          </p:cNvGrpSpPr>
          <p:nvPr/>
        </p:nvGrpSpPr>
        <p:grpSpPr bwMode="auto">
          <a:xfrm>
            <a:off x="2438400" y="3810000"/>
            <a:ext cx="4648200" cy="1752600"/>
            <a:chOff x="1536" y="2400"/>
            <a:chExt cx="2928" cy="1104"/>
          </a:xfrm>
        </p:grpSpPr>
        <p:sp>
          <p:nvSpPr>
            <p:cNvPr id="28774" name="Line 83"/>
            <p:cNvSpPr>
              <a:spLocks noChangeShapeType="1"/>
            </p:cNvSpPr>
            <p:nvPr/>
          </p:nvSpPr>
          <p:spPr bwMode="auto">
            <a:xfrm flipV="1">
              <a:off x="1536" y="2400"/>
              <a:ext cx="1776" cy="9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775" name="Line 84"/>
            <p:cNvSpPr>
              <a:spLocks noChangeShapeType="1"/>
            </p:cNvSpPr>
            <p:nvPr/>
          </p:nvSpPr>
          <p:spPr bwMode="auto">
            <a:xfrm flipV="1">
              <a:off x="1968" y="3504"/>
              <a:ext cx="14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776" name="Line 85"/>
            <p:cNvSpPr>
              <a:spLocks noChangeShapeType="1"/>
            </p:cNvSpPr>
            <p:nvPr/>
          </p:nvSpPr>
          <p:spPr bwMode="auto">
            <a:xfrm>
              <a:off x="3552" y="2448"/>
              <a:ext cx="912" cy="5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777" name="Line 86"/>
            <p:cNvSpPr>
              <a:spLocks noChangeShapeType="1"/>
            </p:cNvSpPr>
            <p:nvPr/>
          </p:nvSpPr>
          <p:spPr bwMode="auto">
            <a:xfrm flipV="1">
              <a:off x="3648" y="3168"/>
              <a:ext cx="816" cy="2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778" name="Line 87"/>
            <p:cNvSpPr>
              <a:spLocks noChangeShapeType="1"/>
            </p:cNvSpPr>
            <p:nvPr/>
          </p:nvSpPr>
          <p:spPr bwMode="auto">
            <a:xfrm flipV="1">
              <a:off x="2640" y="2496"/>
              <a:ext cx="720" cy="38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765" name="Text Box 89"/>
          <p:cNvSpPr txBox="1">
            <a:spLocks noChangeArrowheads="1"/>
          </p:cNvSpPr>
          <p:nvPr/>
        </p:nvSpPr>
        <p:spPr bwMode="auto">
          <a:xfrm>
            <a:off x="7127875" y="42259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28766" name="Text Box 90"/>
          <p:cNvSpPr txBox="1">
            <a:spLocks noChangeArrowheads="1"/>
          </p:cNvSpPr>
          <p:nvPr/>
        </p:nvSpPr>
        <p:spPr bwMode="auto">
          <a:xfrm>
            <a:off x="5443538" y="33258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767" name="Text Box 91"/>
          <p:cNvSpPr txBox="1">
            <a:spLocks noChangeArrowheads="1"/>
          </p:cNvSpPr>
          <p:nvPr/>
        </p:nvSpPr>
        <p:spPr bwMode="auto">
          <a:xfrm>
            <a:off x="5561013" y="56435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60572" name="Text Box 92"/>
          <p:cNvSpPr txBox="1">
            <a:spLocks noChangeArrowheads="1"/>
          </p:cNvSpPr>
          <p:nvPr/>
        </p:nvSpPr>
        <p:spPr bwMode="auto">
          <a:xfrm>
            <a:off x="2020888" y="3311525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60573" name="Text Box 93"/>
          <p:cNvSpPr txBox="1">
            <a:spLocks noChangeArrowheads="1"/>
          </p:cNvSpPr>
          <p:nvPr/>
        </p:nvSpPr>
        <p:spPr bwMode="auto">
          <a:xfrm>
            <a:off x="3836988" y="41703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60574" name="Text Box 94"/>
          <p:cNvSpPr txBox="1">
            <a:spLocks noChangeArrowheads="1"/>
          </p:cNvSpPr>
          <p:nvPr/>
        </p:nvSpPr>
        <p:spPr bwMode="auto">
          <a:xfrm>
            <a:off x="2762250" y="564197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660575" name="Oval 95"/>
          <p:cNvSpPr>
            <a:spLocks noChangeArrowheads="1"/>
          </p:cNvSpPr>
          <p:nvPr/>
        </p:nvSpPr>
        <p:spPr bwMode="auto">
          <a:xfrm>
            <a:off x="5845175" y="1422400"/>
            <a:ext cx="776288" cy="3810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0576" name="Oval 96"/>
          <p:cNvSpPr>
            <a:spLocks noChangeArrowheads="1"/>
          </p:cNvSpPr>
          <p:nvPr/>
        </p:nvSpPr>
        <p:spPr bwMode="auto">
          <a:xfrm>
            <a:off x="3228975" y="1425575"/>
            <a:ext cx="776288" cy="37782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0568" name="Oval 88"/>
          <p:cNvSpPr>
            <a:spLocks noChangeArrowheads="1"/>
          </p:cNvSpPr>
          <p:nvPr/>
        </p:nvSpPr>
        <p:spPr bwMode="auto">
          <a:xfrm>
            <a:off x="1903413" y="1438275"/>
            <a:ext cx="776287" cy="35242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821449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0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0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60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660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60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0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0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0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0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60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660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66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0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0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660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4" dur="500"/>
                                        <p:tgtEl>
                                          <p:spTgt spid="660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60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660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660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572" grpId="0"/>
      <p:bldP spid="660573" grpId="0"/>
      <p:bldP spid="660574" grpId="0"/>
      <p:bldP spid="660575" grpId="0" animBg="1"/>
      <p:bldP spid="660575" grpId="1" animBg="1"/>
      <p:bldP spid="660576" grpId="0" animBg="1"/>
      <p:bldP spid="660576" grpId="1" animBg="1"/>
      <p:bldP spid="660568" grpId="0" animBg="1"/>
      <p:bldP spid="66056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31482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(6,1)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908800" y="2921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30200" y="304800"/>
          <a:ext cx="127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35138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02577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(5,6)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605463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783" name="Text Box 46"/>
          <p:cNvSpPr txBox="1">
            <a:spLocks noChangeArrowheads="1"/>
          </p:cNvSpPr>
          <p:nvPr/>
        </p:nvSpPr>
        <p:spPr bwMode="auto">
          <a:xfrm>
            <a:off x="7696200" y="4343400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grpSp>
        <p:nvGrpSpPr>
          <p:cNvPr id="29784" name="Group 47"/>
          <p:cNvGrpSpPr>
            <a:grpSpLocks/>
          </p:cNvGrpSpPr>
          <p:nvPr/>
        </p:nvGrpSpPr>
        <p:grpSpPr bwMode="auto">
          <a:xfrm>
            <a:off x="2070100" y="3581400"/>
            <a:ext cx="5397500" cy="2278063"/>
            <a:chOff x="1304" y="2256"/>
            <a:chExt cx="3400" cy="1435"/>
          </a:xfrm>
        </p:grpSpPr>
        <p:sp>
          <p:nvSpPr>
            <p:cNvPr id="29804" name="Oval 48"/>
            <p:cNvSpPr>
              <a:spLocks noChangeArrowheads="1"/>
            </p:cNvSpPr>
            <p:nvPr/>
          </p:nvSpPr>
          <p:spPr bwMode="auto">
            <a:xfrm>
              <a:off x="3320" y="2278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9805" name="Oval 49"/>
            <p:cNvSpPr>
              <a:spLocks noChangeArrowheads="1"/>
            </p:cNvSpPr>
            <p:nvPr/>
          </p:nvSpPr>
          <p:spPr bwMode="auto">
            <a:xfrm>
              <a:off x="1304" y="240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9806" name="Oval 50"/>
            <p:cNvSpPr>
              <a:spLocks noChangeArrowheads="1"/>
            </p:cNvSpPr>
            <p:nvPr/>
          </p:nvSpPr>
          <p:spPr bwMode="auto">
            <a:xfrm>
              <a:off x="341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9807" name="Oval 51"/>
            <p:cNvSpPr>
              <a:spLocks noChangeArrowheads="1"/>
            </p:cNvSpPr>
            <p:nvPr/>
          </p:nvSpPr>
          <p:spPr bwMode="auto">
            <a:xfrm>
              <a:off x="2416" y="281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9808" name="Oval 52"/>
            <p:cNvSpPr>
              <a:spLocks noChangeArrowheads="1"/>
            </p:cNvSpPr>
            <p:nvPr/>
          </p:nvSpPr>
          <p:spPr bwMode="auto">
            <a:xfrm>
              <a:off x="4472" y="2967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9809" name="Oval 53"/>
            <p:cNvSpPr>
              <a:spLocks noChangeArrowheads="1"/>
            </p:cNvSpPr>
            <p:nvPr/>
          </p:nvSpPr>
          <p:spPr bwMode="auto">
            <a:xfrm>
              <a:off x="173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9810" name="Rectangle 54"/>
            <p:cNvSpPr>
              <a:spLocks noChangeArrowheads="1"/>
            </p:cNvSpPr>
            <p:nvPr/>
          </p:nvSpPr>
          <p:spPr bwMode="auto">
            <a:xfrm>
              <a:off x="3351" y="225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9811" name="Line 55"/>
            <p:cNvSpPr>
              <a:spLocks noChangeShapeType="1"/>
            </p:cNvSpPr>
            <p:nvPr/>
          </p:nvSpPr>
          <p:spPr bwMode="auto">
            <a:xfrm flipV="1">
              <a:off x="1544" y="2400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9812" name="Rectangle 56"/>
            <p:cNvSpPr>
              <a:spLocks noChangeArrowheads="1"/>
            </p:cNvSpPr>
            <p:nvPr/>
          </p:nvSpPr>
          <p:spPr bwMode="auto">
            <a:xfrm>
              <a:off x="1304" y="2400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813" name="Rectangle 57"/>
            <p:cNvSpPr>
              <a:spLocks noChangeArrowheads="1"/>
            </p:cNvSpPr>
            <p:nvPr/>
          </p:nvSpPr>
          <p:spPr bwMode="auto">
            <a:xfrm>
              <a:off x="3438" y="3347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9814" name="Rectangle 58"/>
            <p:cNvSpPr>
              <a:spLocks noChangeArrowheads="1"/>
            </p:cNvSpPr>
            <p:nvPr/>
          </p:nvSpPr>
          <p:spPr bwMode="auto">
            <a:xfrm>
              <a:off x="2429" y="2811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9815" name="Rectangle 59"/>
            <p:cNvSpPr>
              <a:spLocks noChangeArrowheads="1"/>
            </p:cNvSpPr>
            <p:nvPr/>
          </p:nvSpPr>
          <p:spPr bwMode="auto">
            <a:xfrm>
              <a:off x="4476" y="2963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9816" name="Rectangle 60"/>
            <p:cNvSpPr>
              <a:spLocks noChangeArrowheads="1"/>
            </p:cNvSpPr>
            <p:nvPr/>
          </p:nvSpPr>
          <p:spPr bwMode="auto">
            <a:xfrm>
              <a:off x="1767" y="332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817" name="Line 61"/>
            <p:cNvSpPr>
              <a:spLocks noChangeShapeType="1"/>
            </p:cNvSpPr>
            <p:nvPr/>
          </p:nvSpPr>
          <p:spPr bwMode="auto">
            <a:xfrm>
              <a:off x="1448" y="2640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9818" name="Line 62"/>
            <p:cNvSpPr>
              <a:spLocks noChangeShapeType="1"/>
            </p:cNvSpPr>
            <p:nvPr/>
          </p:nvSpPr>
          <p:spPr bwMode="auto">
            <a:xfrm>
              <a:off x="1976" y="3456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9819" name="Line 63"/>
            <p:cNvSpPr>
              <a:spLocks noChangeShapeType="1"/>
            </p:cNvSpPr>
            <p:nvPr/>
          </p:nvSpPr>
          <p:spPr bwMode="auto">
            <a:xfrm flipV="1">
              <a:off x="3656" y="3151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9820" name="Line 64"/>
            <p:cNvSpPr>
              <a:spLocks noChangeShapeType="1"/>
            </p:cNvSpPr>
            <p:nvPr/>
          </p:nvSpPr>
          <p:spPr bwMode="auto">
            <a:xfrm>
              <a:off x="3512" y="2448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9821" name="Line 65"/>
            <p:cNvSpPr>
              <a:spLocks noChangeShapeType="1"/>
            </p:cNvSpPr>
            <p:nvPr/>
          </p:nvSpPr>
          <p:spPr bwMode="auto">
            <a:xfrm flipH="1">
              <a:off x="2648" y="2496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9822" name="Rectangle 66"/>
            <p:cNvSpPr>
              <a:spLocks noChangeArrowheads="1"/>
            </p:cNvSpPr>
            <p:nvPr/>
          </p:nvSpPr>
          <p:spPr bwMode="auto">
            <a:xfrm>
              <a:off x="2312" y="225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823" name="Rectangle 67"/>
            <p:cNvSpPr>
              <a:spLocks noChangeArrowheads="1"/>
            </p:cNvSpPr>
            <p:nvPr/>
          </p:nvSpPr>
          <p:spPr bwMode="auto">
            <a:xfrm>
              <a:off x="1400" y="297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9824" name="Rectangle 68"/>
            <p:cNvSpPr>
              <a:spLocks noChangeArrowheads="1"/>
            </p:cNvSpPr>
            <p:nvPr/>
          </p:nvSpPr>
          <p:spPr bwMode="auto">
            <a:xfrm>
              <a:off x="2600" y="350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9825" name="Rectangle 69"/>
            <p:cNvSpPr>
              <a:spLocks noChangeArrowheads="1"/>
            </p:cNvSpPr>
            <p:nvPr/>
          </p:nvSpPr>
          <p:spPr bwMode="auto">
            <a:xfrm>
              <a:off x="2648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826" name="Rectangle 70"/>
            <p:cNvSpPr>
              <a:spLocks noChangeArrowheads="1"/>
            </p:cNvSpPr>
            <p:nvPr/>
          </p:nvSpPr>
          <p:spPr bwMode="auto">
            <a:xfrm>
              <a:off x="2024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827" name="Rectangle 71"/>
            <p:cNvSpPr>
              <a:spLocks noChangeArrowheads="1"/>
            </p:cNvSpPr>
            <p:nvPr/>
          </p:nvSpPr>
          <p:spPr bwMode="auto">
            <a:xfrm>
              <a:off x="3944" y="2496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828" name="Rectangle 72"/>
            <p:cNvSpPr>
              <a:spLocks noChangeArrowheads="1"/>
            </p:cNvSpPr>
            <p:nvPr/>
          </p:nvSpPr>
          <p:spPr bwMode="auto">
            <a:xfrm>
              <a:off x="4071" y="3313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829" name="Rectangle 73"/>
            <p:cNvSpPr>
              <a:spLocks noChangeArrowheads="1"/>
            </p:cNvSpPr>
            <p:nvPr/>
          </p:nvSpPr>
          <p:spPr bwMode="auto">
            <a:xfrm>
              <a:off x="3080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9830" name="Line 74"/>
            <p:cNvSpPr>
              <a:spLocks noChangeShapeType="1"/>
            </p:cNvSpPr>
            <p:nvPr/>
          </p:nvSpPr>
          <p:spPr bwMode="auto">
            <a:xfrm>
              <a:off x="2648" y="2976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9831" name="Line 75"/>
            <p:cNvSpPr>
              <a:spLocks noChangeShapeType="1"/>
            </p:cNvSpPr>
            <p:nvPr/>
          </p:nvSpPr>
          <p:spPr bwMode="auto">
            <a:xfrm flipV="1">
              <a:off x="1976" y="302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832" name="Line 76"/>
            <p:cNvSpPr>
              <a:spLocks noChangeShapeType="1"/>
            </p:cNvSpPr>
            <p:nvPr/>
          </p:nvSpPr>
          <p:spPr bwMode="auto">
            <a:xfrm>
              <a:off x="1544" y="2544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833" name="Rectangle 77"/>
            <p:cNvSpPr>
              <a:spLocks noChangeArrowheads="1"/>
            </p:cNvSpPr>
            <p:nvPr/>
          </p:nvSpPr>
          <p:spPr bwMode="auto">
            <a:xfrm>
              <a:off x="2024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45" name="Line 78"/>
          <p:cNvSpPr>
            <a:spLocks noChangeShapeType="1"/>
          </p:cNvSpPr>
          <p:nvPr/>
        </p:nvSpPr>
        <p:spPr bwMode="auto">
          <a:xfrm flipH="1">
            <a:off x="2438400" y="3810000"/>
            <a:ext cx="2819400" cy="15240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46" name="Line 79"/>
          <p:cNvSpPr>
            <a:spLocks noChangeShapeType="1"/>
          </p:cNvSpPr>
          <p:nvPr/>
        </p:nvSpPr>
        <p:spPr bwMode="auto">
          <a:xfrm flipH="1">
            <a:off x="4191000" y="3962400"/>
            <a:ext cx="11430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47" name="Line 80"/>
          <p:cNvSpPr>
            <a:spLocks noChangeShapeType="1"/>
          </p:cNvSpPr>
          <p:nvPr/>
        </p:nvSpPr>
        <p:spPr bwMode="auto">
          <a:xfrm flipH="1" flipV="1">
            <a:off x="4191000" y="4800600"/>
            <a:ext cx="1219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48" name="Line 81"/>
          <p:cNvSpPr>
            <a:spLocks noChangeShapeType="1"/>
          </p:cNvSpPr>
          <p:nvPr/>
        </p:nvSpPr>
        <p:spPr bwMode="auto">
          <a:xfrm flipH="1">
            <a:off x="3124200" y="5562600"/>
            <a:ext cx="2286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49" name="Group 82"/>
          <p:cNvGrpSpPr>
            <a:grpSpLocks/>
          </p:cNvGrpSpPr>
          <p:nvPr/>
        </p:nvGrpSpPr>
        <p:grpSpPr bwMode="auto">
          <a:xfrm>
            <a:off x="2438400" y="3810000"/>
            <a:ext cx="4648200" cy="1752600"/>
            <a:chOff x="1536" y="2400"/>
            <a:chExt cx="2928" cy="1104"/>
          </a:xfrm>
        </p:grpSpPr>
        <p:sp>
          <p:nvSpPr>
            <p:cNvPr id="29799" name="Line 83"/>
            <p:cNvSpPr>
              <a:spLocks noChangeShapeType="1"/>
            </p:cNvSpPr>
            <p:nvPr/>
          </p:nvSpPr>
          <p:spPr bwMode="auto">
            <a:xfrm flipV="1">
              <a:off x="1536" y="2400"/>
              <a:ext cx="1776" cy="9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800" name="Line 84"/>
            <p:cNvSpPr>
              <a:spLocks noChangeShapeType="1"/>
            </p:cNvSpPr>
            <p:nvPr/>
          </p:nvSpPr>
          <p:spPr bwMode="auto">
            <a:xfrm flipV="1">
              <a:off x="1968" y="3504"/>
              <a:ext cx="14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801" name="Line 85"/>
            <p:cNvSpPr>
              <a:spLocks noChangeShapeType="1"/>
            </p:cNvSpPr>
            <p:nvPr/>
          </p:nvSpPr>
          <p:spPr bwMode="auto">
            <a:xfrm>
              <a:off x="3552" y="2448"/>
              <a:ext cx="912" cy="5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802" name="Line 86"/>
            <p:cNvSpPr>
              <a:spLocks noChangeShapeType="1"/>
            </p:cNvSpPr>
            <p:nvPr/>
          </p:nvSpPr>
          <p:spPr bwMode="auto">
            <a:xfrm flipV="1">
              <a:off x="3648" y="3168"/>
              <a:ext cx="816" cy="2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803" name="Line 87"/>
            <p:cNvSpPr>
              <a:spLocks noChangeShapeType="1"/>
            </p:cNvSpPr>
            <p:nvPr/>
          </p:nvSpPr>
          <p:spPr bwMode="auto">
            <a:xfrm flipV="1">
              <a:off x="2640" y="2496"/>
              <a:ext cx="720" cy="38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5" name="Oval 88"/>
          <p:cNvSpPr>
            <a:spLocks noChangeArrowheads="1"/>
          </p:cNvSpPr>
          <p:nvPr/>
        </p:nvSpPr>
        <p:spPr bwMode="auto">
          <a:xfrm>
            <a:off x="1903413" y="1438275"/>
            <a:ext cx="776287" cy="35242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9791" name="Text Box 89"/>
          <p:cNvSpPr txBox="1">
            <a:spLocks noChangeArrowheads="1"/>
          </p:cNvSpPr>
          <p:nvPr/>
        </p:nvSpPr>
        <p:spPr bwMode="auto">
          <a:xfrm>
            <a:off x="7127875" y="42259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29792" name="Text Box 90"/>
          <p:cNvSpPr txBox="1">
            <a:spLocks noChangeArrowheads="1"/>
          </p:cNvSpPr>
          <p:nvPr/>
        </p:nvSpPr>
        <p:spPr bwMode="auto">
          <a:xfrm>
            <a:off x="5443538" y="33258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793" name="Text Box 91"/>
          <p:cNvSpPr txBox="1">
            <a:spLocks noChangeArrowheads="1"/>
          </p:cNvSpPr>
          <p:nvPr/>
        </p:nvSpPr>
        <p:spPr bwMode="auto">
          <a:xfrm>
            <a:off x="5561013" y="56435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9" name="Text Box 92"/>
          <p:cNvSpPr txBox="1">
            <a:spLocks noChangeArrowheads="1"/>
          </p:cNvSpPr>
          <p:nvPr/>
        </p:nvSpPr>
        <p:spPr bwMode="auto">
          <a:xfrm>
            <a:off x="2020888" y="3311525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0" name="Text Box 93"/>
          <p:cNvSpPr txBox="1">
            <a:spLocks noChangeArrowheads="1"/>
          </p:cNvSpPr>
          <p:nvPr/>
        </p:nvSpPr>
        <p:spPr bwMode="auto">
          <a:xfrm>
            <a:off x="3836988" y="41703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1" name="Text Box 94"/>
          <p:cNvSpPr txBox="1">
            <a:spLocks noChangeArrowheads="1"/>
          </p:cNvSpPr>
          <p:nvPr/>
        </p:nvSpPr>
        <p:spPr bwMode="auto">
          <a:xfrm>
            <a:off x="2762250" y="564197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62" name="Oval 95"/>
          <p:cNvSpPr>
            <a:spLocks noChangeArrowheads="1"/>
          </p:cNvSpPr>
          <p:nvPr/>
        </p:nvSpPr>
        <p:spPr bwMode="auto">
          <a:xfrm>
            <a:off x="5845175" y="1422400"/>
            <a:ext cx="776288" cy="3810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3" name="Oval 96"/>
          <p:cNvSpPr>
            <a:spLocks noChangeArrowheads="1"/>
          </p:cNvSpPr>
          <p:nvPr/>
        </p:nvSpPr>
        <p:spPr bwMode="auto">
          <a:xfrm>
            <a:off x="3228975" y="1425575"/>
            <a:ext cx="776288" cy="37782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0989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9" grpId="0"/>
      <p:bldP spid="60" grpId="0"/>
      <p:bldP spid="61" grpId="0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2"/>
          <p:cNvGrpSpPr>
            <a:grpSpLocks/>
          </p:cNvGrpSpPr>
          <p:nvPr/>
        </p:nvGrpSpPr>
        <p:grpSpPr bwMode="auto">
          <a:xfrm>
            <a:off x="2557463" y="3384550"/>
            <a:ext cx="817562" cy="2981325"/>
            <a:chOff x="1611" y="2132"/>
            <a:chExt cx="515" cy="1878"/>
          </a:xfrm>
        </p:grpSpPr>
        <p:grpSp>
          <p:nvGrpSpPr>
            <p:cNvPr id="116893" name="Group 212"/>
            <p:cNvGrpSpPr>
              <a:grpSpLocks/>
            </p:cNvGrpSpPr>
            <p:nvPr/>
          </p:nvGrpSpPr>
          <p:grpSpPr bwMode="auto">
            <a:xfrm>
              <a:off x="1625" y="2200"/>
              <a:ext cx="471" cy="908"/>
              <a:chOff x="643" y="2144"/>
              <a:chExt cx="471" cy="908"/>
            </a:xfrm>
          </p:grpSpPr>
          <p:sp>
            <p:nvSpPr>
              <p:cNvPr id="116897" name="Rectangle 183"/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16898" name="Text Box 184"/>
              <p:cNvSpPr txBox="1">
                <a:spLocks noChangeArrowheads="1"/>
              </p:cNvSpPr>
              <p:nvPr/>
            </p:nvSpPr>
            <p:spPr bwMode="auto">
              <a:xfrm>
                <a:off x="643" y="2169"/>
                <a:ext cx="457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400"/>
                  <a:t>flow: X</a:t>
                </a:r>
              </a:p>
              <a:p>
                <a:r>
                  <a:rPr lang="en-US" altLang="en-US" sz="1400"/>
                  <a:t>src: A</a:t>
                </a:r>
              </a:p>
              <a:p>
                <a:r>
                  <a:rPr lang="en-US" altLang="en-US" sz="1400"/>
                  <a:t>dest: F</a:t>
                </a:r>
              </a:p>
              <a:p>
                <a:endParaRPr lang="en-US" altLang="en-US" sz="1400"/>
              </a:p>
              <a:p>
                <a:endParaRPr lang="en-US" altLang="en-US" sz="1400"/>
              </a:p>
              <a:p>
                <a:r>
                  <a:rPr lang="en-US" altLang="en-US" sz="1400"/>
                  <a:t>data</a:t>
                </a:r>
              </a:p>
            </p:txBody>
          </p:sp>
        </p:grpSp>
        <p:sp>
          <p:nvSpPr>
            <p:cNvPr id="116894" name="Line 194"/>
            <p:cNvSpPr>
              <a:spLocks noChangeShapeType="1"/>
            </p:cNvSpPr>
            <p:nvPr/>
          </p:nvSpPr>
          <p:spPr bwMode="auto">
            <a:xfrm>
              <a:off x="1661" y="2132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6895" name="Text Box 204"/>
            <p:cNvSpPr txBox="1">
              <a:spLocks noChangeArrowheads="1"/>
            </p:cNvSpPr>
            <p:nvPr/>
          </p:nvSpPr>
          <p:spPr bwMode="auto">
            <a:xfrm>
              <a:off x="1611" y="3690"/>
              <a:ext cx="5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A-to-B: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</a:t>
              </a:r>
            </a:p>
          </p:txBody>
        </p:sp>
        <p:sp>
          <p:nvSpPr>
            <p:cNvPr id="116896" name="Line 205"/>
            <p:cNvSpPr>
              <a:spLocks noChangeShapeType="1"/>
            </p:cNvSpPr>
            <p:nvPr/>
          </p:nvSpPr>
          <p:spPr bwMode="auto">
            <a:xfrm>
              <a:off x="1856" y="3230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</p:grpSp>
      <p:grpSp>
        <p:nvGrpSpPr>
          <p:cNvPr id="4" name="Group 353"/>
          <p:cNvGrpSpPr>
            <a:grpSpLocks/>
          </p:cNvGrpSpPr>
          <p:nvPr/>
        </p:nvGrpSpPr>
        <p:grpSpPr bwMode="auto">
          <a:xfrm>
            <a:off x="3532188" y="3376613"/>
            <a:ext cx="1185862" cy="3319462"/>
            <a:chOff x="2225" y="2127"/>
            <a:chExt cx="747" cy="2091"/>
          </a:xfrm>
        </p:grpSpPr>
        <p:grpSp>
          <p:nvGrpSpPr>
            <p:cNvPr id="116884" name="Group 216"/>
            <p:cNvGrpSpPr>
              <a:grpSpLocks/>
            </p:cNvGrpSpPr>
            <p:nvPr/>
          </p:nvGrpSpPr>
          <p:grpSpPr bwMode="auto">
            <a:xfrm>
              <a:off x="2225" y="2194"/>
              <a:ext cx="620" cy="1388"/>
              <a:chOff x="441" y="2082"/>
              <a:chExt cx="620" cy="1388"/>
            </a:xfrm>
          </p:grpSpPr>
          <p:sp>
            <p:nvSpPr>
              <p:cNvPr id="116888" name="Rectangle 189"/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116889" name="Group 190"/>
              <p:cNvGrpSpPr>
                <a:grpSpLocks/>
              </p:cNvGrpSpPr>
              <p:nvPr/>
            </p:nvGrpSpPr>
            <p:grpSpPr bwMode="auto">
              <a:xfrm>
                <a:off x="499" y="2471"/>
                <a:ext cx="489" cy="908"/>
                <a:chOff x="4869" y="143"/>
                <a:chExt cx="489" cy="908"/>
              </a:xfrm>
            </p:grpSpPr>
            <p:sp>
              <p:nvSpPr>
                <p:cNvPr id="116891" name="Rectangle 191"/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6892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89" cy="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US" altLang="en-US" sz="1400"/>
                    <a:t>Flow: X</a:t>
                  </a:r>
                </a:p>
                <a:p>
                  <a:r>
                    <a:rPr lang="en-US" altLang="en-US" sz="1400"/>
                    <a:t>Src: A</a:t>
                  </a:r>
                </a:p>
                <a:p>
                  <a:r>
                    <a:rPr lang="en-US" altLang="en-US" sz="1400"/>
                    <a:t>Dest: F</a:t>
                  </a:r>
                </a:p>
                <a:p>
                  <a:endParaRPr lang="en-US" altLang="en-US" sz="1400"/>
                </a:p>
                <a:p>
                  <a:endParaRPr lang="en-US" altLang="en-US" sz="1400"/>
                </a:p>
                <a:p>
                  <a:r>
                    <a:rPr lang="en-US" altLang="en-US" sz="1400"/>
                    <a:t>data</a:t>
                  </a:r>
                </a:p>
              </p:txBody>
            </p:sp>
          </p:grpSp>
          <p:sp>
            <p:nvSpPr>
              <p:cNvPr id="116890" name="Text Box 193"/>
              <p:cNvSpPr txBox="1">
                <a:spLocks noChangeArrowheads="1"/>
              </p:cNvSpPr>
              <p:nvPr/>
            </p:nvSpPr>
            <p:spPr bwMode="auto">
              <a:xfrm>
                <a:off x="44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chemeClr val="bg1"/>
                    </a:solidFill>
                  </a:rPr>
                  <a:t>src:B</a:t>
                </a:r>
              </a:p>
              <a:p>
                <a:r>
                  <a:rPr lang="en-US" altLang="en-US" sz="1800">
                    <a:solidFill>
                      <a:schemeClr val="bg1"/>
                    </a:solidFill>
                  </a:rPr>
                  <a:t>dest: E</a:t>
                </a:r>
              </a:p>
            </p:txBody>
          </p:sp>
        </p:grpSp>
        <p:sp>
          <p:nvSpPr>
            <p:cNvPr id="116885" name="Line 195"/>
            <p:cNvSpPr>
              <a:spLocks noChangeShapeType="1"/>
            </p:cNvSpPr>
            <p:nvPr/>
          </p:nvSpPr>
          <p:spPr bwMode="auto">
            <a:xfrm>
              <a:off x="2345" y="2127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6886" name="Text Box 208"/>
            <p:cNvSpPr txBox="1">
              <a:spLocks noChangeArrowheads="1"/>
            </p:cNvSpPr>
            <p:nvPr/>
          </p:nvSpPr>
          <p:spPr bwMode="auto">
            <a:xfrm>
              <a:off x="2231" y="3767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B-to-C: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 inside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IPv4</a:t>
              </a:r>
            </a:p>
          </p:txBody>
        </p:sp>
        <p:sp>
          <p:nvSpPr>
            <p:cNvPr id="116887" name="Line 209"/>
            <p:cNvSpPr>
              <a:spLocks noChangeShapeType="1"/>
            </p:cNvSpPr>
            <p:nvPr/>
          </p:nvSpPr>
          <p:spPr bwMode="auto">
            <a:xfrm>
              <a:off x="2588" y="3604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</p:grpSp>
      <p:grpSp>
        <p:nvGrpSpPr>
          <p:cNvPr id="7" name="Group 355"/>
          <p:cNvGrpSpPr>
            <a:grpSpLocks/>
          </p:cNvGrpSpPr>
          <p:nvPr/>
        </p:nvGrpSpPr>
        <p:grpSpPr bwMode="auto">
          <a:xfrm>
            <a:off x="6748463" y="3379788"/>
            <a:ext cx="881062" cy="2998787"/>
            <a:chOff x="4251" y="2129"/>
            <a:chExt cx="555" cy="1889"/>
          </a:xfrm>
        </p:grpSpPr>
        <p:sp>
          <p:nvSpPr>
            <p:cNvPr id="116878" name="Line 197"/>
            <p:cNvSpPr>
              <a:spLocks noChangeShapeType="1"/>
            </p:cNvSpPr>
            <p:nvPr/>
          </p:nvSpPr>
          <p:spPr bwMode="auto">
            <a:xfrm>
              <a:off x="4292" y="2129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6879" name="Text Box 206"/>
            <p:cNvSpPr txBox="1">
              <a:spLocks noChangeArrowheads="1"/>
            </p:cNvSpPr>
            <p:nvPr/>
          </p:nvSpPr>
          <p:spPr bwMode="auto">
            <a:xfrm>
              <a:off x="4298" y="3698"/>
              <a:ext cx="50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E-to-F: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</a:t>
              </a:r>
            </a:p>
          </p:txBody>
        </p:sp>
        <p:sp>
          <p:nvSpPr>
            <p:cNvPr id="116880" name="Line 207"/>
            <p:cNvSpPr>
              <a:spLocks noChangeShapeType="1"/>
            </p:cNvSpPr>
            <p:nvPr/>
          </p:nvSpPr>
          <p:spPr bwMode="auto">
            <a:xfrm>
              <a:off x="4540" y="3238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grpSp>
          <p:nvGrpSpPr>
            <p:cNvPr id="116881" name="Group 213"/>
            <p:cNvGrpSpPr>
              <a:grpSpLocks/>
            </p:cNvGrpSpPr>
            <p:nvPr/>
          </p:nvGrpSpPr>
          <p:grpSpPr bwMode="auto">
            <a:xfrm>
              <a:off x="4251" y="2205"/>
              <a:ext cx="471" cy="908"/>
              <a:chOff x="643" y="2144"/>
              <a:chExt cx="471" cy="908"/>
            </a:xfrm>
          </p:grpSpPr>
          <p:sp>
            <p:nvSpPr>
              <p:cNvPr id="116882" name="Rectangle 214"/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16883" name="Text Box 215"/>
              <p:cNvSpPr txBox="1">
                <a:spLocks noChangeArrowheads="1"/>
              </p:cNvSpPr>
              <p:nvPr/>
            </p:nvSpPr>
            <p:spPr bwMode="auto">
              <a:xfrm>
                <a:off x="643" y="2169"/>
                <a:ext cx="457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400"/>
                  <a:t>flow: X</a:t>
                </a:r>
              </a:p>
              <a:p>
                <a:r>
                  <a:rPr lang="en-US" altLang="en-US" sz="1400"/>
                  <a:t>src: A</a:t>
                </a:r>
              </a:p>
              <a:p>
                <a:r>
                  <a:rPr lang="en-US" altLang="en-US" sz="1400"/>
                  <a:t>dest: F</a:t>
                </a:r>
              </a:p>
              <a:p>
                <a:endParaRPr lang="en-US" altLang="en-US" sz="1400"/>
              </a:p>
              <a:p>
                <a:endParaRPr lang="en-US" altLang="en-US" sz="1400"/>
              </a:p>
              <a:p>
                <a:r>
                  <a:rPr lang="en-US" altLang="en-US" sz="1400"/>
                  <a:t>data</a:t>
                </a:r>
              </a:p>
            </p:txBody>
          </p:sp>
        </p:grpSp>
      </p:grpSp>
      <p:grpSp>
        <p:nvGrpSpPr>
          <p:cNvPr id="9" name="Group 354"/>
          <p:cNvGrpSpPr>
            <a:grpSpLocks/>
          </p:cNvGrpSpPr>
          <p:nvPr/>
        </p:nvGrpSpPr>
        <p:grpSpPr bwMode="auto">
          <a:xfrm>
            <a:off x="5567363" y="3378200"/>
            <a:ext cx="1176337" cy="3330575"/>
            <a:chOff x="3507" y="2128"/>
            <a:chExt cx="741" cy="2098"/>
          </a:xfrm>
        </p:grpSpPr>
        <p:sp>
          <p:nvSpPr>
            <p:cNvPr id="116869" name="Line 196"/>
            <p:cNvSpPr>
              <a:spLocks noChangeShapeType="1"/>
            </p:cNvSpPr>
            <p:nvPr/>
          </p:nvSpPr>
          <p:spPr bwMode="auto">
            <a:xfrm>
              <a:off x="3627" y="2128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6870" name="Text Box 210"/>
            <p:cNvSpPr txBox="1">
              <a:spLocks noChangeArrowheads="1"/>
            </p:cNvSpPr>
            <p:nvPr/>
          </p:nvSpPr>
          <p:spPr bwMode="auto">
            <a:xfrm>
              <a:off x="3507" y="3775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B-to-C: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 inside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IPv4</a:t>
              </a:r>
            </a:p>
          </p:txBody>
        </p:sp>
        <p:sp>
          <p:nvSpPr>
            <p:cNvPr id="116871" name="Line 211"/>
            <p:cNvSpPr>
              <a:spLocks noChangeShapeType="1"/>
            </p:cNvSpPr>
            <p:nvPr/>
          </p:nvSpPr>
          <p:spPr bwMode="auto">
            <a:xfrm>
              <a:off x="3883" y="3640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grpSp>
          <p:nvGrpSpPr>
            <p:cNvPr id="116872" name="Group 217"/>
            <p:cNvGrpSpPr>
              <a:grpSpLocks/>
            </p:cNvGrpSpPr>
            <p:nvPr/>
          </p:nvGrpSpPr>
          <p:grpSpPr bwMode="auto">
            <a:xfrm>
              <a:off x="3521" y="2220"/>
              <a:ext cx="620" cy="1388"/>
              <a:chOff x="441" y="2082"/>
              <a:chExt cx="620" cy="1388"/>
            </a:xfrm>
          </p:grpSpPr>
          <p:sp>
            <p:nvSpPr>
              <p:cNvPr id="116873" name="Rectangle 218"/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116874" name="Group 219"/>
              <p:cNvGrpSpPr>
                <a:grpSpLocks/>
              </p:cNvGrpSpPr>
              <p:nvPr/>
            </p:nvGrpSpPr>
            <p:grpSpPr bwMode="auto">
              <a:xfrm>
                <a:off x="499" y="2471"/>
                <a:ext cx="489" cy="908"/>
                <a:chOff x="4869" y="143"/>
                <a:chExt cx="489" cy="908"/>
              </a:xfrm>
            </p:grpSpPr>
            <p:sp>
              <p:nvSpPr>
                <p:cNvPr id="116876" name="Rectangle 220"/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16877" name="Text Box 221"/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89" cy="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US" altLang="en-US" sz="1400"/>
                    <a:t>Flow: X</a:t>
                  </a:r>
                </a:p>
                <a:p>
                  <a:r>
                    <a:rPr lang="en-US" altLang="en-US" sz="1400"/>
                    <a:t>Src: A</a:t>
                  </a:r>
                </a:p>
                <a:p>
                  <a:r>
                    <a:rPr lang="en-US" altLang="en-US" sz="1400"/>
                    <a:t>Dest: F</a:t>
                  </a:r>
                </a:p>
                <a:p>
                  <a:endParaRPr lang="en-US" altLang="en-US" sz="1400"/>
                </a:p>
                <a:p>
                  <a:endParaRPr lang="en-US" altLang="en-US" sz="1400"/>
                </a:p>
                <a:p>
                  <a:r>
                    <a:rPr lang="en-US" altLang="en-US" sz="1400"/>
                    <a:t>data</a:t>
                  </a:r>
                </a:p>
              </p:txBody>
            </p:sp>
          </p:grpSp>
          <p:sp>
            <p:nvSpPr>
              <p:cNvPr id="116875" name="Text Box 222"/>
              <p:cNvSpPr txBox="1">
                <a:spLocks noChangeArrowheads="1"/>
              </p:cNvSpPr>
              <p:nvPr/>
            </p:nvSpPr>
            <p:spPr bwMode="auto">
              <a:xfrm>
                <a:off x="44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chemeClr val="bg1"/>
                    </a:solidFill>
                  </a:rPr>
                  <a:t>src:B</a:t>
                </a:r>
              </a:p>
              <a:p>
                <a:r>
                  <a:rPr lang="en-US" altLang="en-US" sz="1800">
                    <a:solidFill>
                      <a:schemeClr val="bg1"/>
                    </a:solidFill>
                  </a:rPr>
                  <a:t>dest: E</a:t>
                </a:r>
              </a:p>
            </p:txBody>
          </p:sp>
        </p:grpSp>
      </p:grpSp>
      <p:sp>
        <p:nvSpPr>
          <p:cNvPr id="116743" name="Text Box 224"/>
          <p:cNvSpPr txBox="1">
            <a:spLocks noChangeArrowheads="1"/>
          </p:cNvSpPr>
          <p:nvPr/>
        </p:nvSpPr>
        <p:spPr bwMode="auto">
          <a:xfrm>
            <a:off x="309563" y="2597150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physical view:</a:t>
            </a:r>
          </a:p>
        </p:txBody>
      </p:sp>
      <p:sp>
        <p:nvSpPr>
          <p:cNvPr id="116744" name="Line 225"/>
          <p:cNvSpPr>
            <a:spLocks noChangeShapeType="1"/>
          </p:cNvSpPr>
          <p:nvPr/>
        </p:nvSpPr>
        <p:spPr bwMode="auto">
          <a:xfrm flipV="1">
            <a:off x="3895725" y="2868613"/>
            <a:ext cx="2325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grpSp>
        <p:nvGrpSpPr>
          <p:cNvPr id="116745" name="Group 228"/>
          <p:cNvGrpSpPr>
            <a:grpSpLocks/>
          </p:cNvGrpSpPr>
          <p:nvPr/>
        </p:nvGrpSpPr>
        <p:grpSpPr bwMode="auto">
          <a:xfrm>
            <a:off x="4230688" y="2703513"/>
            <a:ext cx="693737" cy="338137"/>
            <a:chOff x="4396" y="1245"/>
            <a:chExt cx="672" cy="248"/>
          </a:xfrm>
        </p:grpSpPr>
        <p:sp>
          <p:nvSpPr>
            <p:cNvPr id="116861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6862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6863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16864" name="Group 232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6867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6868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16865" name="Line 235"/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6866" name="Line 236"/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6746" name="Group 237"/>
          <p:cNvGrpSpPr>
            <a:grpSpLocks/>
          </p:cNvGrpSpPr>
          <p:nvPr/>
        </p:nvGrpSpPr>
        <p:grpSpPr bwMode="auto">
          <a:xfrm>
            <a:off x="2163763" y="2360613"/>
            <a:ext cx="1728787" cy="965200"/>
            <a:chOff x="1363" y="1403"/>
            <a:chExt cx="1089" cy="608"/>
          </a:xfrm>
        </p:grpSpPr>
        <p:sp>
          <p:nvSpPr>
            <p:cNvPr id="116838" name="Text Box 238"/>
            <p:cNvSpPr txBox="1">
              <a:spLocks noChangeArrowheads="1"/>
            </p:cNvSpPr>
            <p:nvPr/>
          </p:nvSpPr>
          <p:spPr bwMode="auto">
            <a:xfrm>
              <a:off x="1462" y="140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A</a:t>
              </a:r>
            </a:p>
          </p:txBody>
        </p:sp>
        <p:sp>
          <p:nvSpPr>
            <p:cNvPr id="116839" name="Text Box 239"/>
            <p:cNvSpPr txBox="1">
              <a:spLocks noChangeArrowheads="1"/>
            </p:cNvSpPr>
            <p:nvPr/>
          </p:nvSpPr>
          <p:spPr bwMode="auto">
            <a:xfrm>
              <a:off x="2121" y="140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B</a:t>
              </a:r>
            </a:p>
          </p:txBody>
        </p:sp>
        <p:sp>
          <p:nvSpPr>
            <p:cNvPr id="116840" name="Line 240"/>
            <p:cNvSpPr>
              <a:spLocks noChangeShapeType="1"/>
            </p:cNvSpPr>
            <p:nvPr/>
          </p:nvSpPr>
          <p:spPr bwMode="auto">
            <a:xfrm flipV="1">
              <a:off x="1803" y="1729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6841" name="Text Box 241"/>
            <p:cNvSpPr txBox="1">
              <a:spLocks noChangeArrowheads="1"/>
            </p:cNvSpPr>
            <p:nvPr/>
          </p:nvSpPr>
          <p:spPr bwMode="auto">
            <a:xfrm>
              <a:off x="1386" y="1798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116842" name="Text Box 242"/>
            <p:cNvSpPr txBox="1">
              <a:spLocks noChangeArrowheads="1"/>
            </p:cNvSpPr>
            <p:nvPr/>
          </p:nvSpPr>
          <p:spPr bwMode="auto">
            <a:xfrm>
              <a:off x="2045" y="1799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116843" name="Group 243"/>
            <p:cNvGrpSpPr>
              <a:grpSpLocks/>
            </p:cNvGrpSpPr>
            <p:nvPr/>
          </p:nvGrpSpPr>
          <p:grpSpPr bwMode="auto">
            <a:xfrm>
              <a:off x="1363" y="1621"/>
              <a:ext cx="437" cy="213"/>
              <a:chOff x="4396" y="1245"/>
              <a:chExt cx="672" cy="248"/>
            </a:xfrm>
          </p:grpSpPr>
          <p:sp>
            <p:nvSpPr>
              <p:cNvPr id="116853" name="Oval 407"/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854" name="Rectangle 410"/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855" name="Oval 411"/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6856" name="Group 247"/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6859" name="Freeform 2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6860" name="Freeform 2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6857" name="Line 250"/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6858" name="Line 251"/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16844" name="Group 252"/>
            <p:cNvGrpSpPr>
              <a:grpSpLocks/>
            </p:cNvGrpSpPr>
            <p:nvPr/>
          </p:nvGrpSpPr>
          <p:grpSpPr bwMode="auto">
            <a:xfrm>
              <a:off x="2015" y="1617"/>
              <a:ext cx="437" cy="213"/>
              <a:chOff x="4396" y="1245"/>
              <a:chExt cx="672" cy="248"/>
            </a:xfrm>
          </p:grpSpPr>
          <p:sp>
            <p:nvSpPr>
              <p:cNvPr id="116845" name="Oval 407"/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846" name="Rectangle 410"/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847" name="Oval 411"/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6848" name="Group 256"/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6851" name="Freeform 25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6852" name="Freeform 25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6849" name="Line 259"/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6850" name="Line 260"/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</p:grpSp>
      <p:grpSp>
        <p:nvGrpSpPr>
          <p:cNvPr id="116747" name="Group 261"/>
          <p:cNvGrpSpPr>
            <a:grpSpLocks/>
          </p:cNvGrpSpPr>
          <p:nvPr/>
        </p:nvGrpSpPr>
        <p:grpSpPr bwMode="auto">
          <a:xfrm>
            <a:off x="5195888" y="2706688"/>
            <a:ext cx="693737" cy="338137"/>
            <a:chOff x="4396" y="1245"/>
            <a:chExt cx="672" cy="248"/>
          </a:xfrm>
        </p:grpSpPr>
        <p:sp>
          <p:nvSpPr>
            <p:cNvPr id="116830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6831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6832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16833" name="Group 265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6836" name="Freeform 2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6837" name="Freeform 2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16834" name="Line 268"/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6835" name="Line 269"/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6748" name="Group 270"/>
          <p:cNvGrpSpPr>
            <a:grpSpLocks/>
          </p:cNvGrpSpPr>
          <p:nvPr/>
        </p:nvGrpSpPr>
        <p:grpSpPr bwMode="auto">
          <a:xfrm>
            <a:off x="6202363" y="2362200"/>
            <a:ext cx="1668462" cy="958850"/>
            <a:chOff x="3907" y="1404"/>
            <a:chExt cx="1051" cy="604"/>
          </a:xfrm>
        </p:grpSpPr>
        <p:sp>
          <p:nvSpPr>
            <p:cNvPr id="116807" name="Text Box 271"/>
            <p:cNvSpPr txBox="1">
              <a:spLocks noChangeArrowheads="1"/>
            </p:cNvSpPr>
            <p:nvPr/>
          </p:nvSpPr>
          <p:spPr bwMode="auto">
            <a:xfrm>
              <a:off x="4012" y="140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E</a:t>
              </a:r>
            </a:p>
          </p:txBody>
        </p:sp>
        <p:sp>
          <p:nvSpPr>
            <p:cNvPr id="116808" name="Line 272"/>
            <p:cNvSpPr>
              <a:spLocks noChangeShapeType="1"/>
            </p:cNvSpPr>
            <p:nvPr/>
          </p:nvSpPr>
          <p:spPr bwMode="auto">
            <a:xfrm flipV="1">
              <a:off x="4352" y="1717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A"/>
            </a:p>
          </p:txBody>
        </p:sp>
        <p:sp>
          <p:nvSpPr>
            <p:cNvPr id="116809" name="Text Box 273"/>
            <p:cNvSpPr txBox="1">
              <a:spLocks noChangeArrowheads="1"/>
            </p:cNvSpPr>
            <p:nvPr/>
          </p:nvSpPr>
          <p:spPr bwMode="auto">
            <a:xfrm>
              <a:off x="3951" y="179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116810" name="Text Box 274"/>
            <p:cNvSpPr txBox="1">
              <a:spLocks noChangeArrowheads="1"/>
            </p:cNvSpPr>
            <p:nvPr/>
          </p:nvSpPr>
          <p:spPr bwMode="auto">
            <a:xfrm>
              <a:off x="4569" y="1796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116811" name="Group 275"/>
            <p:cNvGrpSpPr>
              <a:grpSpLocks/>
            </p:cNvGrpSpPr>
            <p:nvPr/>
          </p:nvGrpSpPr>
          <p:grpSpPr bwMode="auto">
            <a:xfrm>
              <a:off x="3907" y="1621"/>
              <a:ext cx="437" cy="213"/>
              <a:chOff x="4396" y="1245"/>
              <a:chExt cx="672" cy="248"/>
            </a:xfrm>
          </p:grpSpPr>
          <p:sp>
            <p:nvSpPr>
              <p:cNvPr id="116822" name="Oval 407"/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823" name="Rectangle 410"/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824" name="Oval 411"/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6825" name="Group 279"/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6828" name="Freeform 2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6829" name="Freeform 2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6826" name="Line 282"/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6827" name="Line 283"/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16812" name="Group 284"/>
            <p:cNvGrpSpPr>
              <a:grpSpLocks/>
            </p:cNvGrpSpPr>
            <p:nvPr/>
          </p:nvGrpSpPr>
          <p:grpSpPr bwMode="auto">
            <a:xfrm>
              <a:off x="4521" y="1619"/>
              <a:ext cx="437" cy="213"/>
              <a:chOff x="4396" y="1245"/>
              <a:chExt cx="672" cy="248"/>
            </a:xfrm>
          </p:grpSpPr>
          <p:sp>
            <p:nvSpPr>
              <p:cNvPr id="116814" name="Oval 407"/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815" name="Rectangle 410"/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816" name="Oval 411"/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6817" name="Group 288"/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6820" name="Freeform 2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6821" name="Freeform 2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6818" name="Line 291"/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6819" name="Line 292"/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16813" name="Text Box 293"/>
            <p:cNvSpPr txBox="1">
              <a:spLocks noChangeArrowheads="1"/>
            </p:cNvSpPr>
            <p:nvPr/>
          </p:nvSpPr>
          <p:spPr bwMode="auto">
            <a:xfrm>
              <a:off x="4635" y="140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F</a:t>
              </a:r>
            </a:p>
          </p:txBody>
        </p:sp>
      </p:grpSp>
      <p:sp>
        <p:nvSpPr>
          <p:cNvPr id="116749" name="Text Box 294"/>
          <p:cNvSpPr txBox="1">
            <a:spLocks noChangeArrowheads="1"/>
          </p:cNvSpPr>
          <p:nvPr/>
        </p:nvSpPr>
        <p:spPr bwMode="auto">
          <a:xfrm>
            <a:off x="4386263" y="23558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C</a:t>
            </a:r>
          </a:p>
        </p:txBody>
      </p:sp>
      <p:sp>
        <p:nvSpPr>
          <p:cNvPr id="116750" name="Text Box 295"/>
          <p:cNvSpPr txBox="1">
            <a:spLocks noChangeArrowheads="1"/>
          </p:cNvSpPr>
          <p:nvPr/>
        </p:nvSpPr>
        <p:spPr bwMode="auto">
          <a:xfrm>
            <a:off x="5362575" y="23590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D</a:t>
            </a:r>
          </a:p>
        </p:txBody>
      </p:sp>
      <p:grpSp>
        <p:nvGrpSpPr>
          <p:cNvPr id="116751" name="Group 296"/>
          <p:cNvGrpSpPr>
            <a:grpSpLocks/>
          </p:cNvGrpSpPr>
          <p:nvPr/>
        </p:nvGrpSpPr>
        <p:grpSpPr bwMode="auto">
          <a:xfrm>
            <a:off x="458788" y="1216025"/>
            <a:ext cx="7418387" cy="979488"/>
            <a:chOff x="289" y="766"/>
            <a:chExt cx="4673" cy="617"/>
          </a:xfrm>
        </p:grpSpPr>
        <p:sp>
          <p:nvSpPr>
            <p:cNvPr id="116756" name="Rectangle 297"/>
            <p:cNvSpPr>
              <a:spLocks noChangeArrowheads="1"/>
            </p:cNvSpPr>
            <p:nvPr/>
          </p:nvSpPr>
          <p:spPr bwMode="auto">
            <a:xfrm>
              <a:off x="2424" y="1085"/>
              <a:ext cx="1515" cy="42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6757" name="Text Box 298"/>
            <p:cNvSpPr txBox="1">
              <a:spLocks noChangeArrowheads="1"/>
            </p:cNvSpPr>
            <p:nvPr/>
          </p:nvSpPr>
          <p:spPr bwMode="auto">
            <a:xfrm>
              <a:off x="289" y="979"/>
              <a:ext cx="8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/>
                <a:t>logical view:</a:t>
              </a:r>
            </a:p>
          </p:txBody>
        </p:sp>
        <p:sp>
          <p:nvSpPr>
            <p:cNvPr id="116758" name="Text Box 299"/>
            <p:cNvSpPr txBox="1">
              <a:spLocks noChangeArrowheads="1"/>
            </p:cNvSpPr>
            <p:nvPr/>
          </p:nvSpPr>
          <p:spPr bwMode="auto">
            <a:xfrm>
              <a:off x="2494" y="766"/>
              <a:ext cx="146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IPv4 tunnel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connecting IPv6 routers</a:t>
              </a:r>
            </a:p>
          </p:txBody>
        </p:sp>
        <p:grpSp>
          <p:nvGrpSpPr>
            <p:cNvPr id="116759" name="Group 300"/>
            <p:cNvGrpSpPr>
              <a:grpSpLocks/>
            </p:cNvGrpSpPr>
            <p:nvPr/>
          </p:nvGrpSpPr>
          <p:grpSpPr bwMode="auto">
            <a:xfrm>
              <a:off x="3911" y="779"/>
              <a:ext cx="1051" cy="604"/>
              <a:chOff x="3907" y="1404"/>
              <a:chExt cx="1051" cy="604"/>
            </a:xfrm>
          </p:grpSpPr>
          <p:sp>
            <p:nvSpPr>
              <p:cNvPr id="116784" name="Text Box 301"/>
              <p:cNvSpPr txBox="1">
                <a:spLocks noChangeArrowheads="1"/>
              </p:cNvSpPr>
              <p:nvPr/>
            </p:nvSpPr>
            <p:spPr bwMode="auto">
              <a:xfrm>
                <a:off x="4012" y="140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E</a:t>
                </a:r>
              </a:p>
            </p:txBody>
          </p:sp>
          <p:sp>
            <p:nvSpPr>
              <p:cNvPr id="116785" name="Line 302"/>
              <p:cNvSpPr>
                <a:spLocks noChangeShapeType="1"/>
              </p:cNvSpPr>
              <p:nvPr/>
            </p:nvSpPr>
            <p:spPr bwMode="auto">
              <a:xfrm flipV="1">
                <a:off x="4352" y="1717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CA"/>
              </a:p>
            </p:txBody>
          </p:sp>
          <p:sp>
            <p:nvSpPr>
              <p:cNvPr id="116786" name="Text Box 303"/>
              <p:cNvSpPr txBox="1">
                <a:spLocks noChangeArrowheads="1"/>
              </p:cNvSpPr>
              <p:nvPr/>
            </p:nvSpPr>
            <p:spPr bwMode="auto">
              <a:xfrm>
                <a:off x="3951" y="1794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116787" name="Text Box 304"/>
              <p:cNvSpPr txBox="1">
                <a:spLocks noChangeArrowheads="1"/>
              </p:cNvSpPr>
              <p:nvPr/>
            </p:nvSpPr>
            <p:spPr bwMode="auto">
              <a:xfrm>
                <a:off x="4569" y="1796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116788" name="Group 305"/>
              <p:cNvGrpSpPr>
                <a:grpSpLocks/>
              </p:cNvGrpSpPr>
              <p:nvPr/>
            </p:nvGrpSpPr>
            <p:grpSpPr bwMode="auto">
              <a:xfrm>
                <a:off x="3907" y="1621"/>
                <a:ext cx="437" cy="213"/>
                <a:chOff x="4396" y="1245"/>
                <a:chExt cx="672" cy="248"/>
              </a:xfrm>
            </p:grpSpPr>
            <p:sp>
              <p:nvSpPr>
                <p:cNvPr id="116799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801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6802" name="Group 309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16805" name="Freeform 31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116806" name="Freeform 31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</p:grpSp>
            <p:sp>
              <p:nvSpPr>
                <p:cNvPr id="116803" name="Line 312"/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6804" name="Line 313"/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grpSp>
            <p:nvGrpSpPr>
              <p:cNvPr id="116789" name="Group 314"/>
              <p:cNvGrpSpPr>
                <a:grpSpLocks/>
              </p:cNvGrpSpPr>
              <p:nvPr/>
            </p:nvGrpSpPr>
            <p:grpSpPr bwMode="auto">
              <a:xfrm>
                <a:off x="4521" y="1619"/>
                <a:ext cx="437" cy="213"/>
                <a:chOff x="4396" y="1245"/>
                <a:chExt cx="672" cy="248"/>
              </a:xfrm>
            </p:grpSpPr>
            <p:sp>
              <p:nvSpPr>
                <p:cNvPr id="116791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7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793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6794" name="Group 318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16797" name="Freeform 31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116798" name="Freeform 32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</p:grpSp>
            <p:sp>
              <p:nvSpPr>
                <p:cNvPr id="116795" name="Line 321"/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6796" name="Line 322"/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116790" name="Text Box 323"/>
              <p:cNvSpPr txBox="1">
                <a:spLocks noChangeArrowheads="1"/>
              </p:cNvSpPr>
              <p:nvPr/>
            </p:nvSpPr>
            <p:spPr bwMode="auto">
              <a:xfrm>
                <a:off x="4635" y="1408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F</a:t>
                </a:r>
              </a:p>
            </p:txBody>
          </p:sp>
        </p:grpSp>
        <p:grpSp>
          <p:nvGrpSpPr>
            <p:cNvPr id="116760" name="Group 324"/>
            <p:cNvGrpSpPr>
              <a:grpSpLocks/>
            </p:cNvGrpSpPr>
            <p:nvPr/>
          </p:nvGrpSpPr>
          <p:grpSpPr bwMode="auto">
            <a:xfrm>
              <a:off x="1361" y="771"/>
              <a:ext cx="1089" cy="608"/>
              <a:chOff x="1363" y="1403"/>
              <a:chExt cx="1089" cy="608"/>
            </a:xfrm>
          </p:grpSpPr>
          <p:sp>
            <p:nvSpPr>
              <p:cNvPr id="116761" name="Text Box 325"/>
              <p:cNvSpPr txBox="1">
                <a:spLocks noChangeArrowheads="1"/>
              </p:cNvSpPr>
              <p:nvPr/>
            </p:nvSpPr>
            <p:spPr bwMode="auto">
              <a:xfrm>
                <a:off x="1462" y="1403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A</a:t>
                </a:r>
              </a:p>
            </p:txBody>
          </p:sp>
          <p:sp>
            <p:nvSpPr>
              <p:cNvPr id="116762" name="Text Box 326"/>
              <p:cNvSpPr txBox="1">
                <a:spLocks noChangeArrowheads="1"/>
              </p:cNvSpPr>
              <p:nvPr/>
            </p:nvSpPr>
            <p:spPr bwMode="auto">
              <a:xfrm>
                <a:off x="2121" y="1406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B</a:t>
                </a:r>
              </a:p>
            </p:txBody>
          </p:sp>
          <p:sp>
            <p:nvSpPr>
              <p:cNvPr id="116763" name="Line 327"/>
              <p:cNvSpPr>
                <a:spLocks noChangeShapeType="1"/>
              </p:cNvSpPr>
              <p:nvPr/>
            </p:nvSpPr>
            <p:spPr bwMode="auto">
              <a:xfrm flipV="1">
                <a:off x="1803" y="1729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CA"/>
              </a:p>
            </p:txBody>
          </p:sp>
          <p:sp>
            <p:nvSpPr>
              <p:cNvPr id="116764" name="Text Box 328"/>
              <p:cNvSpPr txBox="1">
                <a:spLocks noChangeArrowheads="1"/>
              </p:cNvSpPr>
              <p:nvPr/>
            </p:nvSpPr>
            <p:spPr bwMode="auto">
              <a:xfrm>
                <a:off x="1386" y="1798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116765" name="Text Box 329"/>
              <p:cNvSpPr txBox="1">
                <a:spLocks noChangeArrowheads="1"/>
              </p:cNvSpPr>
              <p:nvPr/>
            </p:nvSpPr>
            <p:spPr bwMode="auto">
              <a:xfrm>
                <a:off x="2045" y="1799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116766" name="Group 330"/>
              <p:cNvGrpSpPr>
                <a:grpSpLocks/>
              </p:cNvGrpSpPr>
              <p:nvPr/>
            </p:nvGrpSpPr>
            <p:grpSpPr bwMode="auto">
              <a:xfrm>
                <a:off x="1363" y="1621"/>
                <a:ext cx="437" cy="213"/>
                <a:chOff x="4396" y="1245"/>
                <a:chExt cx="672" cy="248"/>
              </a:xfrm>
            </p:grpSpPr>
            <p:sp>
              <p:nvSpPr>
                <p:cNvPr id="116776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77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778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6779" name="Group 334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16782" name="Freeform 335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116783" name="Freeform 336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</p:grpSp>
            <p:sp>
              <p:nvSpPr>
                <p:cNvPr id="116780" name="Line 337"/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6781" name="Line 338"/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grpSp>
            <p:nvGrpSpPr>
              <p:cNvPr id="116767" name="Group 339"/>
              <p:cNvGrpSpPr>
                <a:grpSpLocks/>
              </p:cNvGrpSpPr>
              <p:nvPr/>
            </p:nvGrpSpPr>
            <p:grpSpPr bwMode="auto">
              <a:xfrm>
                <a:off x="2015" y="1617"/>
                <a:ext cx="437" cy="213"/>
                <a:chOff x="4396" y="1245"/>
                <a:chExt cx="672" cy="248"/>
              </a:xfrm>
            </p:grpSpPr>
            <p:sp>
              <p:nvSpPr>
                <p:cNvPr id="116768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76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770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6771" name="Group 343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16774" name="Freeform 34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116775" name="Freeform 34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CA"/>
                  </a:p>
                </p:txBody>
              </p:sp>
            </p:grpSp>
            <p:sp>
              <p:nvSpPr>
                <p:cNvPr id="116772" name="Line 346"/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116773" name="Line 347"/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</p:grpSp>
      </p:grpSp>
      <p:sp>
        <p:nvSpPr>
          <p:cNvPr id="72722" name="Rectangle 349"/>
          <p:cNvSpPr>
            <a:spLocks noGrp="1" noChangeArrowheads="1"/>
          </p:cNvSpPr>
          <p:nvPr>
            <p:ph type="title"/>
          </p:nvPr>
        </p:nvSpPr>
        <p:spPr>
          <a:xfrm>
            <a:off x="541338" y="650361"/>
            <a:ext cx="7772400" cy="369332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cs typeface="+mj-cs"/>
              </a:rPr>
              <a:t>Tunneling</a:t>
            </a:r>
          </a:p>
        </p:txBody>
      </p:sp>
      <p:sp>
        <p:nvSpPr>
          <p:cNvPr id="116754" name="Text Box 350"/>
          <p:cNvSpPr txBox="1">
            <a:spLocks noChangeArrowheads="1"/>
          </p:cNvSpPr>
          <p:nvPr/>
        </p:nvSpPr>
        <p:spPr bwMode="auto">
          <a:xfrm>
            <a:off x="4227513" y="299243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  <p:sp>
        <p:nvSpPr>
          <p:cNvPr id="116755" name="Text Box 351"/>
          <p:cNvSpPr txBox="1">
            <a:spLocks noChangeArrowheads="1"/>
          </p:cNvSpPr>
          <p:nvPr/>
        </p:nvSpPr>
        <p:spPr bwMode="auto">
          <a:xfrm>
            <a:off x="5221288" y="2994025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99198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69"/>
          <p:cNvGraphicFramePr>
            <a:graphicFrameLocks noGrp="1"/>
          </p:cNvGraphicFramePr>
          <p:nvPr/>
        </p:nvGraphicFramePr>
        <p:xfrm>
          <a:off x="5605463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99CC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/>
        </p:nvGraphicFramePr>
        <p:xfrm>
          <a:off x="302577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(5,6)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B86F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(4,4)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" name="Table 67"/>
          <p:cNvGraphicFramePr>
            <a:graphicFrameLocks noGrp="1"/>
          </p:cNvGraphicFramePr>
          <p:nvPr/>
        </p:nvGraphicFramePr>
        <p:xfrm>
          <a:off x="1735138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764" name="Text Box 46"/>
          <p:cNvSpPr txBox="1">
            <a:spLocks noChangeArrowheads="1"/>
          </p:cNvSpPr>
          <p:nvPr/>
        </p:nvSpPr>
        <p:spPr bwMode="auto">
          <a:xfrm>
            <a:off x="7696200" y="4343400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grpSp>
        <p:nvGrpSpPr>
          <p:cNvPr id="30765" name="Group 47"/>
          <p:cNvGrpSpPr>
            <a:grpSpLocks/>
          </p:cNvGrpSpPr>
          <p:nvPr/>
        </p:nvGrpSpPr>
        <p:grpSpPr bwMode="auto">
          <a:xfrm>
            <a:off x="2070100" y="3581400"/>
            <a:ext cx="5397500" cy="2278063"/>
            <a:chOff x="1304" y="2256"/>
            <a:chExt cx="3400" cy="1435"/>
          </a:xfrm>
        </p:grpSpPr>
        <p:sp>
          <p:nvSpPr>
            <p:cNvPr id="30836" name="Oval 48"/>
            <p:cNvSpPr>
              <a:spLocks noChangeArrowheads="1"/>
            </p:cNvSpPr>
            <p:nvPr/>
          </p:nvSpPr>
          <p:spPr bwMode="auto">
            <a:xfrm>
              <a:off x="3320" y="2278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0837" name="Oval 49"/>
            <p:cNvSpPr>
              <a:spLocks noChangeArrowheads="1"/>
            </p:cNvSpPr>
            <p:nvPr/>
          </p:nvSpPr>
          <p:spPr bwMode="auto">
            <a:xfrm>
              <a:off x="1304" y="240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0838" name="Oval 50"/>
            <p:cNvSpPr>
              <a:spLocks noChangeArrowheads="1"/>
            </p:cNvSpPr>
            <p:nvPr/>
          </p:nvSpPr>
          <p:spPr bwMode="auto">
            <a:xfrm>
              <a:off x="341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0839" name="Oval 51"/>
            <p:cNvSpPr>
              <a:spLocks noChangeArrowheads="1"/>
            </p:cNvSpPr>
            <p:nvPr/>
          </p:nvSpPr>
          <p:spPr bwMode="auto">
            <a:xfrm>
              <a:off x="4472" y="2967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0840" name="Oval 52"/>
            <p:cNvSpPr>
              <a:spLocks noChangeArrowheads="1"/>
            </p:cNvSpPr>
            <p:nvPr/>
          </p:nvSpPr>
          <p:spPr bwMode="auto">
            <a:xfrm>
              <a:off x="173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0841" name="Oval 53"/>
            <p:cNvSpPr>
              <a:spLocks noChangeArrowheads="1"/>
            </p:cNvSpPr>
            <p:nvPr/>
          </p:nvSpPr>
          <p:spPr bwMode="auto">
            <a:xfrm>
              <a:off x="2416" y="281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0842" name="Rectangle 54"/>
            <p:cNvSpPr>
              <a:spLocks noChangeArrowheads="1"/>
            </p:cNvSpPr>
            <p:nvPr/>
          </p:nvSpPr>
          <p:spPr bwMode="auto">
            <a:xfrm>
              <a:off x="3333" y="2274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0843" name="Line 55"/>
            <p:cNvSpPr>
              <a:spLocks noChangeShapeType="1"/>
            </p:cNvSpPr>
            <p:nvPr/>
          </p:nvSpPr>
          <p:spPr bwMode="auto">
            <a:xfrm flipV="1">
              <a:off x="1544" y="2400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844" name="Rectangle 56"/>
            <p:cNvSpPr>
              <a:spLocks noChangeArrowheads="1"/>
            </p:cNvSpPr>
            <p:nvPr/>
          </p:nvSpPr>
          <p:spPr bwMode="auto">
            <a:xfrm>
              <a:off x="1304" y="2400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0845" name="Rectangle 57"/>
            <p:cNvSpPr>
              <a:spLocks noChangeArrowheads="1"/>
            </p:cNvSpPr>
            <p:nvPr/>
          </p:nvSpPr>
          <p:spPr bwMode="auto">
            <a:xfrm>
              <a:off x="3429" y="3347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30846" name="Rectangle 58"/>
            <p:cNvSpPr>
              <a:spLocks noChangeArrowheads="1"/>
            </p:cNvSpPr>
            <p:nvPr/>
          </p:nvSpPr>
          <p:spPr bwMode="auto">
            <a:xfrm>
              <a:off x="2429" y="2802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0847" name="Rectangle 59"/>
            <p:cNvSpPr>
              <a:spLocks noChangeArrowheads="1"/>
            </p:cNvSpPr>
            <p:nvPr/>
          </p:nvSpPr>
          <p:spPr bwMode="auto">
            <a:xfrm>
              <a:off x="4485" y="2963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30848" name="Rectangle 60"/>
            <p:cNvSpPr>
              <a:spLocks noChangeArrowheads="1"/>
            </p:cNvSpPr>
            <p:nvPr/>
          </p:nvSpPr>
          <p:spPr bwMode="auto">
            <a:xfrm>
              <a:off x="1749" y="3347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0849" name="Line 61"/>
            <p:cNvSpPr>
              <a:spLocks noChangeShapeType="1"/>
            </p:cNvSpPr>
            <p:nvPr/>
          </p:nvSpPr>
          <p:spPr bwMode="auto">
            <a:xfrm>
              <a:off x="1448" y="2640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850" name="Line 62"/>
            <p:cNvSpPr>
              <a:spLocks noChangeShapeType="1"/>
            </p:cNvSpPr>
            <p:nvPr/>
          </p:nvSpPr>
          <p:spPr bwMode="auto">
            <a:xfrm>
              <a:off x="1976" y="3456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851" name="Line 63"/>
            <p:cNvSpPr>
              <a:spLocks noChangeShapeType="1"/>
            </p:cNvSpPr>
            <p:nvPr/>
          </p:nvSpPr>
          <p:spPr bwMode="auto">
            <a:xfrm flipV="1">
              <a:off x="3656" y="3151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852" name="Line 64"/>
            <p:cNvSpPr>
              <a:spLocks noChangeShapeType="1"/>
            </p:cNvSpPr>
            <p:nvPr/>
          </p:nvSpPr>
          <p:spPr bwMode="auto">
            <a:xfrm>
              <a:off x="3512" y="2448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853" name="Line 65"/>
            <p:cNvSpPr>
              <a:spLocks noChangeShapeType="1"/>
            </p:cNvSpPr>
            <p:nvPr/>
          </p:nvSpPr>
          <p:spPr bwMode="auto">
            <a:xfrm flipH="1">
              <a:off x="2648" y="2496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854" name="Rectangle 66"/>
            <p:cNvSpPr>
              <a:spLocks noChangeArrowheads="1"/>
            </p:cNvSpPr>
            <p:nvPr/>
          </p:nvSpPr>
          <p:spPr bwMode="auto">
            <a:xfrm>
              <a:off x="2312" y="225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0855" name="Rectangle 67"/>
            <p:cNvSpPr>
              <a:spLocks noChangeArrowheads="1"/>
            </p:cNvSpPr>
            <p:nvPr/>
          </p:nvSpPr>
          <p:spPr bwMode="auto">
            <a:xfrm>
              <a:off x="1400" y="297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0856" name="Rectangle 68"/>
            <p:cNvSpPr>
              <a:spLocks noChangeArrowheads="1"/>
            </p:cNvSpPr>
            <p:nvPr/>
          </p:nvSpPr>
          <p:spPr bwMode="auto">
            <a:xfrm>
              <a:off x="2600" y="350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0857" name="Rectangle 69"/>
            <p:cNvSpPr>
              <a:spLocks noChangeArrowheads="1"/>
            </p:cNvSpPr>
            <p:nvPr/>
          </p:nvSpPr>
          <p:spPr bwMode="auto">
            <a:xfrm>
              <a:off x="2648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0858" name="Rectangle 70"/>
            <p:cNvSpPr>
              <a:spLocks noChangeArrowheads="1"/>
            </p:cNvSpPr>
            <p:nvPr/>
          </p:nvSpPr>
          <p:spPr bwMode="auto">
            <a:xfrm>
              <a:off x="2024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0859" name="Rectangle 71"/>
            <p:cNvSpPr>
              <a:spLocks noChangeArrowheads="1"/>
            </p:cNvSpPr>
            <p:nvPr/>
          </p:nvSpPr>
          <p:spPr bwMode="auto">
            <a:xfrm>
              <a:off x="3944" y="2496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0860" name="Rectangle 72"/>
            <p:cNvSpPr>
              <a:spLocks noChangeArrowheads="1"/>
            </p:cNvSpPr>
            <p:nvPr/>
          </p:nvSpPr>
          <p:spPr bwMode="auto">
            <a:xfrm>
              <a:off x="4071" y="3313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0861" name="Rectangle 73"/>
            <p:cNvSpPr>
              <a:spLocks noChangeArrowheads="1"/>
            </p:cNvSpPr>
            <p:nvPr/>
          </p:nvSpPr>
          <p:spPr bwMode="auto">
            <a:xfrm>
              <a:off x="3080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0862" name="Line 74"/>
            <p:cNvSpPr>
              <a:spLocks noChangeShapeType="1"/>
            </p:cNvSpPr>
            <p:nvPr/>
          </p:nvSpPr>
          <p:spPr bwMode="auto">
            <a:xfrm>
              <a:off x="2648" y="2976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863" name="Line 75"/>
            <p:cNvSpPr>
              <a:spLocks noChangeShapeType="1"/>
            </p:cNvSpPr>
            <p:nvPr/>
          </p:nvSpPr>
          <p:spPr bwMode="auto">
            <a:xfrm flipV="1">
              <a:off x="1976" y="302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0864" name="Line 76"/>
            <p:cNvSpPr>
              <a:spLocks noChangeShapeType="1"/>
            </p:cNvSpPr>
            <p:nvPr/>
          </p:nvSpPr>
          <p:spPr bwMode="auto">
            <a:xfrm>
              <a:off x="1544" y="2544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0865" name="Rectangle 77"/>
            <p:cNvSpPr>
              <a:spLocks noChangeArrowheads="1"/>
            </p:cNvSpPr>
            <p:nvPr/>
          </p:nvSpPr>
          <p:spPr bwMode="auto">
            <a:xfrm>
              <a:off x="2024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661582" name="Group 78"/>
          <p:cNvGrpSpPr>
            <a:grpSpLocks/>
          </p:cNvGrpSpPr>
          <p:nvPr/>
        </p:nvGrpSpPr>
        <p:grpSpPr bwMode="auto">
          <a:xfrm>
            <a:off x="2286000" y="4191000"/>
            <a:ext cx="3124200" cy="1371600"/>
            <a:chOff x="1440" y="2640"/>
            <a:chExt cx="1968" cy="864"/>
          </a:xfrm>
        </p:grpSpPr>
        <p:sp>
          <p:nvSpPr>
            <p:cNvPr id="30833" name="Line 79"/>
            <p:cNvSpPr>
              <a:spLocks noChangeShapeType="1"/>
            </p:cNvSpPr>
            <p:nvPr/>
          </p:nvSpPr>
          <p:spPr bwMode="auto">
            <a:xfrm flipH="1">
              <a:off x="1920" y="3024"/>
              <a:ext cx="528" cy="38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0834" name="Line 80"/>
            <p:cNvSpPr>
              <a:spLocks noChangeShapeType="1"/>
            </p:cNvSpPr>
            <p:nvPr/>
          </p:nvSpPr>
          <p:spPr bwMode="auto">
            <a:xfrm>
              <a:off x="1440" y="2640"/>
              <a:ext cx="336" cy="72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0835" name="Line 81"/>
            <p:cNvSpPr>
              <a:spLocks noChangeShapeType="1"/>
            </p:cNvSpPr>
            <p:nvPr/>
          </p:nvSpPr>
          <p:spPr bwMode="auto">
            <a:xfrm flipH="1">
              <a:off x="1968" y="3504"/>
              <a:ext cx="1440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661586" name="Group 82"/>
          <p:cNvGrpSpPr>
            <a:grpSpLocks/>
          </p:cNvGrpSpPr>
          <p:nvPr/>
        </p:nvGrpSpPr>
        <p:grpSpPr bwMode="auto">
          <a:xfrm>
            <a:off x="2362200" y="3886200"/>
            <a:ext cx="2895600" cy="1371600"/>
            <a:chOff x="1488" y="2448"/>
            <a:chExt cx="1824" cy="864"/>
          </a:xfrm>
        </p:grpSpPr>
        <p:sp>
          <p:nvSpPr>
            <p:cNvPr id="30830" name="Line 83"/>
            <p:cNvSpPr>
              <a:spLocks noChangeShapeType="1"/>
            </p:cNvSpPr>
            <p:nvPr/>
          </p:nvSpPr>
          <p:spPr bwMode="auto">
            <a:xfrm flipH="1">
              <a:off x="1536" y="2448"/>
              <a:ext cx="1776" cy="96"/>
            </a:xfrm>
            <a:prstGeom prst="line">
              <a:avLst/>
            </a:prstGeom>
            <a:noFill/>
            <a:ln w="38100">
              <a:solidFill>
                <a:srgbClr val="66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0831" name="Line 84"/>
            <p:cNvSpPr>
              <a:spLocks noChangeShapeType="1"/>
            </p:cNvSpPr>
            <p:nvPr/>
          </p:nvSpPr>
          <p:spPr bwMode="auto">
            <a:xfrm flipH="1" flipV="1">
              <a:off x="1536" y="2592"/>
              <a:ext cx="864" cy="336"/>
            </a:xfrm>
            <a:prstGeom prst="line">
              <a:avLst/>
            </a:prstGeom>
            <a:noFill/>
            <a:ln w="38100">
              <a:solidFill>
                <a:srgbClr val="66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0832" name="Line 85"/>
            <p:cNvSpPr>
              <a:spLocks noChangeShapeType="1"/>
            </p:cNvSpPr>
            <p:nvPr/>
          </p:nvSpPr>
          <p:spPr bwMode="auto">
            <a:xfrm flipH="1" flipV="1">
              <a:off x="1488" y="2592"/>
              <a:ext cx="336" cy="720"/>
            </a:xfrm>
            <a:prstGeom prst="line">
              <a:avLst/>
            </a:prstGeom>
            <a:noFill/>
            <a:ln w="38100">
              <a:solidFill>
                <a:srgbClr val="66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661590" name="Group 86"/>
          <p:cNvGrpSpPr>
            <a:grpSpLocks/>
          </p:cNvGrpSpPr>
          <p:nvPr/>
        </p:nvGrpSpPr>
        <p:grpSpPr bwMode="auto">
          <a:xfrm>
            <a:off x="2590800" y="3962400"/>
            <a:ext cx="2819400" cy="1447800"/>
            <a:chOff x="1632" y="2496"/>
            <a:chExt cx="1776" cy="912"/>
          </a:xfrm>
        </p:grpSpPr>
        <p:sp>
          <p:nvSpPr>
            <p:cNvPr id="30826" name="Line 87"/>
            <p:cNvSpPr>
              <a:spLocks noChangeShapeType="1"/>
            </p:cNvSpPr>
            <p:nvPr/>
          </p:nvSpPr>
          <p:spPr bwMode="auto">
            <a:xfrm>
              <a:off x="1632" y="2544"/>
              <a:ext cx="816" cy="28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0827" name="Line 88"/>
            <p:cNvSpPr>
              <a:spLocks noChangeShapeType="1"/>
            </p:cNvSpPr>
            <p:nvPr/>
          </p:nvSpPr>
          <p:spPr bwMode="auto">
            <a:xfrm flipV="1">
              <a:off x="2016" y="3072"/>
              <a:ext cx="480" cy="33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0828" name="Line 89"/>
            <p:cNvSpPr>
              <a:spLocks noChangeShapeType="1"/>
            </p:cNvSpPr>
            <p:nvPr/>
          </p:nvSpPr>
          <p:spPr bwMode="auto">
            <a:xfrm flipH="1" flipV="1">
              <a:off x="2592" y="3024"/>
              <a:ext cx="816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0829" name="Line 90"/>
            <p:cNvSpPr>
              <a:spLocks noChangeShapeType="1"/>
            </p:cNvSpPr>
            <p:nvPr/>
          </p:nvSpPr>
          <p:spPr bwMode="auto">
            <a:xfrm flipH="1">
              <a:off x="2640" y="2496"/>
              <a:ext cx="72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61595" name="Line 91"/>
          <p:cNvSpPr>
            <a:spLocks noChangeShapeType="1"/>
          </p:cNvSpPr>
          <p:nvPr/>
        </p:nvSpPr>
        <p:spPr bwMode="auto">
          <a:xfrm flipV="1">
            <a:off x="2438400" y="3810000"/>
            <a:ext cx="2819400" cy="152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1596" name="Line 92"/>
          <p:cNvSpPr>
            <a:spLocks noChangeShapeType="1"/>
          </p:cNvSpPr>
          <p:nvPr/>
        </p:nvSpPr>
        <p:spPr bwMode="auto">
          <a:xfrm>
            <a:off x="5562600" y="3886200"/>
            <a:ext cx="1524000" cy="838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1597" name="Line 93"/>
          <p:cNvSpPr>
            <a:spLocks noChangeShapeType="1"/>
          </p:cNvSpPr>
          <p:nvPr/>
        </p:nvSpPr>
        <p:spPr bwMode="auto">
          <a:xfrm flipV="1">
            <a:off x="5791200" y="5029200"/>
            <a:ext cx="129540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1598" name="Line 94"/>
          <p:cNvSpPr>
            <a:spLocks noChangeShapeType="1"/>
          </p:cNvSpPr>
          <p:nvPr/>
        </p:nvSpPr>
        <p:spPr bwMode="auto">
          <a:xfrm flipV="1">
            <a:off x="4191000" y="3962400"/>
            <a:ext cx="11430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1599" name="Line 95"/>
          <p:cNvSpPr>
            <a:spLocks noChangeShapeType="1"/>
          </p:cNvSpPr>
          <p:nvPr/>
        </p:nvSpPr>
        <p:spPr bwMode="auto">
          <a:xfrm flipV="1">
            <a:off x="3124200" y="4800600"/>
            <a:ext cx="7620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0774" name="Text Box 96"/>
          <p:cNvSpPr txBox="1">
            <a:spLocks noChangeArrowheads="1"/>
          </p:cNvSpPr>
          <p:nvPr/>
        </p:nvSpPr>
        <p:spPr bwMode="auto">
          <a:xfrm>
            <a:off x="7127875" y="42259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0775" name="Text Box 97"/>
          <p:cNvSpPr txBox="1">
            <a:spLocks noChangeArrowheads="1"/>
          </p:cNvSpPr>
          <p:nvPr/>
        </p:nvSpPr>
        <p:spPr bwMode="auto">
          <a:xfrm>
            <a:off x="5278438" y="328295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0776" name="Text Box 98"/>
          <p:cNvSpPr txBox="1">
            <a:spLocks noChangeArrowheads="1"/>
          </p:cNvSpPr>
          <p:nvPr/>
        </p:nvSpPr>
        <p:spPr bwMode="auto">
          <a:xfrm>
            <a:off x="5491163" y="57912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61603" name="Text Box 99"/>
          <p:cNvSpPr txBox="1">
            <a:spLocks noChangeArrowheads="1"/>
          </p:cNvSpPr>
          <p:nvPr/>
        </p:nvSpPr>
        <p:spPr bwMode="auto">
          <a:xfrm>
            <a:off x="2727325" y="57102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0778" name="Text Box 100"/>
          <p:cNvSpPr txBox="1">
            <a:spLocks noChangeArrowheads="1"/>
          </p:cNvSpPr>
          <p:nvPr/>
        </p:nvSpPr>
        <p:spPr bwMode="auto">
          <a:xfrm>
            <a:off x="3854450" y="41640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779" name="Text Box 101"/>
          <p:cNvSpPr txBox="1">
            <a:spLocks noChangeArrowheads="1"/>
          </p:cNvSpPr>
          <p:nvPr/>
        </p:nvSpPr>
        <p:spPr bwMode="auto">
          <a:xfrm>
            <a:off x="2108200" y="34290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61606" name="Text Box 102"/>
          <p:cNvSpPr txBox="1">
            <a:spLocks noChangeArrowheads="1"/>
          </p:cNvSpPr>
          <p:nvPr/>
        </p:nvSpPr>
        <p:spPr bwMode="auto">
          <a:xfrm>
            <a:off x="2992438" y="577373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61607" name="Oval 103"/>
          <p:cNvSpPr>
            <a:spLocks noChangeArrowheads="1"/>
          </p:cNvSpPr>
          <p:nvPr/>
        </p:nvSpPr>
        <p:spPr bwMode="auto">
          <a:xfrm>
            <a:off x="1966913" y="1792288"/>
            <a:ext cx="715962" cy="379412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1608" name="Oval 104"/>
          <p:cNvSpPr>
            <a:spLocks noChangeArrowheads="1"/>
          </p:cNvSpPr>
          <p:nvPr/>
        </p:nvSpPr>
        <p:spPr bwMode="auto">
          <a:xfrm>
            <a:off x="3265488" y="1797050"/>
            <a:ext cx="715962" cy="36195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1609" name="Oval 105"/>
          <p:cNvSpPr>
            <a:spLocks noChangeArrowheads="1"/>
          </p:cNvSpPr>
          <p:nvPr/>
        </p:nvSpPr>
        <p:spPr bwMode="auto">
          <a:xfrm>
            <a:off x="5848350" y="1784350"/>
            <a:ext cx="715963" cy="37465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graphicFrame>
        <p:nvGraphicFramePr>
          <p:cNvPr id="65" name="Table 64"/>
          <p:cNvGraphicFramePr>
            <a:graphicFrameLocks noGrp="1"/>
          </p:cNvGraphicFramePr>
          <p:nvPr/>
        </p:nvGraphicFramePr>
        <p:xfrm>
          <a:off x="4314825" y="3048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(6,1)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/>
        </p:nvGraphicFramePr>
        <p:xfrm>
          <a:off x="6908800" y="292100"/>
          <a:ext cx="1155700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(-1, </a:t>
                      </a: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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(6,2)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/>
        </p:nvGraphicFramePr>
        <p:xfrm>
          <a:off x="330200" y="304800"/>
          <a:ext cx="127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6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6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6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500"/>
                                        <p:tgtEl>
                                          <p:spTgt spid="661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6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6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6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661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1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1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6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61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61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5" dur="500"/>
                                        <p:tgtEl>
                                          <p:spTgt spid="661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66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66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66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66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2" dur="500"/>
                                        <p:tgtEl>
                                          <p:spTgt spid="661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66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66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603" grpId="0"/>
      <p:bldP spid="661606" grpId="0"/>
      <p:bldP spid="661607" grpId="0" animBg="1"/>
      <p:bldP spid="661607" grpId="1" animBg="1"/>
      <p:bldP spid="661608" grpId="0" animBg="1"/>
      <p:bldP spid="661608" grpId="1" animBg="1"/>
      <p:bldP spid="661609" grpId="0" animBg="1"/>
      <p:bldP spid="66160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Distance vector algorithm</a:t>
            </a:r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2339102"/>
          </a:xfrm>
        </p:spPr>
        <p:txBody>
          <a:bodyPr>
            <a:normAutofit fontScale="92500" lnSpcReduction="10000"/>
          </a:bodyPr>
          <a:lstStyle/>
          <a:p>
            <a:pPr>
              <a:buFont typeface="ZapfDingbats" charset="0"/>
              <a:buNone/>
              <a:defRPr/>
            </a:pPr>
            <a:r>
              <a:rPr lang="en-US" sz="2400" u="sng" dirty="0">
                <a:solidFill>
                  <a:srgbClr val="FF0000"/>
                </a:solidFill>
                <a:ea typeface="+mn-ea"/>
                <a:cs typeface="+mn-cs"/>
              </a:rPr>
              <a:t>Basic idea:</a:t>
            </a:r>
            <a:r>
              <a:rPr lang="en-US" sz="2400" dirty="0">
                <a:ea typeface="+mn-ea"/>
                <a:cs typeface="+mn-cs"/>
              </a:rPr>
              <a:t> </a:t>
            </a:r>
          </a:p>
          <a:p>
            <a:pPr>
              <a:defRPr/>
            </a:pPr>
            <a:r>
              <a:rPr lang="en-US" sz="2400" dirty="0">
                <a:ea typeface="+mn-ea"/>
                <a:cs typeface="+mn-cs"/>
              </a:rPr>
              <a:t>From time-to-time (ex. 30 sec), each node sends its own distance vector estimate to </a:t>
            </a:r>
            <a:r>
              <a:rPr lang="en-US" sz="2400" dirty="0" err="1">
                <a:ea typeface="+mn-ea"/>
                <a:cs typeface="+mn-cs"/>
              </a:rPr>
              <a:t>neighbours</a:t>
            </a:r>
            <a:endParaRPr lang="en-US" sz="2400" dirty="0">
              <a:ea typeface="+mn-ea"/>
              <a:cs typeface="+mn-cs"/>
            </a:endParaRPr>
          </a:p>
          <a:p>
            <a:pPr>
              <a:defRPr/>
            </a:pPr>
            <a:r>
              <a:rPr lang="en-US" dirty="0"/>
              <a:t>Distance vector: (Current shortest distance to 1, Current shortest distance to 2, … Current shortest distance to N)</a:t>
            </a:r>
          </a:p>
          <a:p>
            <a:pPr>
              <a:defRPr/>
            </a:pPr>
            <a:r>
              <a:rPr lang="en-US" sz="2400" dirty="0">
                <a:ea typeface="+mn-ea"/>
                <a:cs typeface="+mn-cs"/>
              </a:rPr>
              <a:t>When a node x receives new DV estimate from neighbor, it updates its own DV using B-F equation:</a:t>
            </a: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763588" y="3957235"/>
            <a:ext cx="7394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r>
              <a:rPr lang="en-US" altLang="en-US" i="1" baseline="-30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(y) ← </a:t>
            </a:r>
            <a:r>
              <a:rPr lang="en-US" altLang="en-US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min</a:t>
            </a:r>
            <a:r>
              <a:rPr lang="en-US" altLang="en-US" i="1" baseline="-30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{C(</a:t>
            </a:r>
            <a:r>
              <a:rPr lang="en-US" altLang="en-US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x,v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) + </a:t>
            </a:r>
            <a:r>
              <a:rPr lang="en-US" altLang="en-US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r>
              <a:rPr lang="en-US" altLang="en-US" i="1" baseline="-30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(y)}    for each node y </a:t>
            </a:r>
            <a:r>
              <a:rPr lang="en-US" altLang="en-US" i="1" dirty="0">
                <a:solidFill>
                  <a:srgbClr val="FF0000"/>
                </a:solidFill>
                <a:ea typeface="MS Mincho" pitchFamily="49" charset="-128"/>
              </a:rPr>
              <a:t>∊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 N</a:t>
            </a:r>
          </a:p>
        </p:txBody>
      </p:sp>
      <p:sp>
        <p:nvSpPr>
          <p:cNvPr id="470021" name="Rectangle 5"/>
          <p:cNvSpPr>
            <a:spLocks noChangeArrowheads="1"/>
          </p:cNvSpPr>
          <p:nvPr/>
        </p:nvSpPr>
        <p:spPr bwMode="auto">
          <a:xfrm>
            <a:off x="385763" y="4640263"/>
            <a:ext cx="77724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en-US"/>
              <a:t>Under minor, natural conditions, the estimate </a:t>
            </a:r>
            <a:r>
              <a:rPr lang="en-US" altLang="en-US" i="1">
                <a:cs typeface="Times New Roman" panose="02020603050405020304" pitchFamily="18" charset="0"/>
              </a:rPr>
              <a:t>D</a:t>
            </a:r>
            <a:r>
              <a:rPr lang="en-US" altLang="en-US" i="1" baseline="-30000">
                <a:cs typeface="Times New Roman" panose="02020603050405020304" pitchFamily="18" charset="0"/>
              </a:rPr>
              <a:t>x</a:t>
            </a:r>
            <a:r>
              <a:rPr lang="en-US" altLang="en-US" i="1">
                <a:cs typeface="Times New Roman" panose="02020603050405020304" pitchFamily="18" charset="0"/>
              </a:rPr>
              <a:t>(y) converges to the actual least cost</a:t>
            </a:r>
            <a:r>
              <a:rPr lang="en-US" altLang="en-US" i="1">
                <a:latin typeface="Times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/>
              <a:t>d</a:t>
            </a:r>
            <a:r>
              <a:rPr lang="en-US" altLang="en-US" baseline="-25000"/>
              <a:t>x</a:t>
            </a:r>
            <a:r>
              <a:rPr lang="en-US" altLang="en-US"/>
              <a:t>(y) </a:t>
            </a:r>
          </a:p>
        </p:txBody>
      </p:sp>
    </p:spTree>
    <p:extLst>
      <p:ext uri="{BB962C8B-B14F-4D97-AF65-F5344CB8AC3E}">
        <p14:creationId xmlns:p14="http://schemas.microsoft.com/office/powerpoint/2010/main" val="20105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build="p"/>
      <p:bldP spid="470020" grpId="0"/>
      <p:bldP spid="4700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E</a:t>
            </a:r>
            <a:r>
              <a:rPr lang="en-US" dirty="0">
                <a:cs typeface="+mj-cs"/>
              </a:rPr>
              <a:t>xample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2973" y="1255349"/>
            <a:ext cx="7772400" cy="2462213"/>
          </a:xfrm>
        </p:spPr>
        <p:txBody>
          <a:bodyPr>
            <a:normAutofit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altLang="en-US" sz="1600" dirty="0"/>
              <a:t>Consider the following network in which distance vector routing is used. Each node in this network sends its routing table using a vector of size 6 where each entity of the vector represents the cost to the corresponding node, i.e. (Cost-to-Node1, Cost-to-Node2, Cost-to-Node3, Cost-to-Node4, Cost-to-Node5, Cost-to-Node6). </a:t>
            </a:r>
          </a:p>
          <a:p>
            <a:pPr>
              <a:buFont typeface="ZapfDingbats" pitchFamily="82" charset="2"/>
              <a:buNone/>
            </a:pPr>
            <a:r>
              <a:rPr lang="en-US" altLang="en-US" sz="1600" dirty="0"/>
              <a:t>	The following cost vectors have just arrived at router 1 from its </a:t>
            </a:r>
            <a:r>
              <a:rPr lang="en-US" altLang="en-US" sz="1600" dirty="0" err="1"/>
              <a:t>neighbours</a:t>
            </a:r>
            <a:r>
              <a:rPr lang="en-US" altLang="en-US" sz="1600" dirty="0"/>
              <a:t>: </a:t>
            </a:r>
          </a:p>
          <a:p>
            <a:pPr>
              <a:buFont typeface="ZapfDingbats" pitchFamily="82" charset="2"/>
              <a:buNone/>
            </a:pPr>
            <a:r>
              <a:rPr lang="en-US" altLang="en-US" sz="1600" dirty="0"/>
              <a:t>	from 2: (2,0,2,7,4,1); </a:t>
            </a:r>
          </a:p>
          <a:p>
            <a:pPr>
              <a:buFont typeface="ZapfDingbats" pitchFamily="82" charset="2"/>
              <a:buNone/>
            </a:pPr>
            <a:r>
              <a:rPr lang="en-US" altLang="en-US" sz="1600" dirty="0"/>
              <a:t>	from 3: (3,2,0,3,1,4); </a:t>
            </a:r>
          </a:p>
          <a:p>
            <a:pPr>
              <a:buFont typeface="ZapfDingbats" pitchFamily="82" charset="2"/>
              <a:buNone/>
            </a:pPr>
            <a:r>
              <a:rPr lang="en-US" altLang="en-US" sz="1600" dirty="0"/>
              <a:t>	from 5: (1,3,1,4,0,3). </a:t>
            </a:r>
          </a:p>
          <a:p>
            <a:pPr>
              <a:buFont typeface="ZapfDingbats" pitchFamily="82" charset="2"/>
              <a:buNone/>
            </a:pPr>
            <a:r>
              <a:rPr lang="en-US" altLang="en-US" sz="1600" dirty="0"/>
              <a:t>	The link costs between node 1 and nodes 2, 3, and 5 are 2, 3, and 1, respectively. What is the routing table at node 1? </a:t>
            </a:r>
          </a:p>
        </p:txBody>
      </p:sp>
      <p:grpSp>
        <p:nvGrpSpPr>
          <p:cNvPr id="33796" name="Group 4"/>
          <p:cNvGrpSpPr>
            <a:grpSpLocks noChangeAspect="1"/>
          </p:cNvGrpSpPr>
          <p:nvPr/>
        </p:nvGrpSpPr>
        <p:grpSpPr bwMode="auto">
          <a:xfrm>
            <a:off x="2919413" y="3711575"/>
            <a:ext cx="5943600" cy="1828800"/>
            <a:chOff x="2274" y="7951"/>
            <a:chExt cx="7200" cy="2230"/>
          </a:xfrm>
        </p:grpSpPr>
        <p:sp>
          <p:nvSpPr>
            <p:cNvPr id="33806" name="AutoShape 5"/>
            <p:cNvSpPr>
              <a:spLocks noChangeAspect="1" noChangeArrowheads="1"/>
            </p:cNvSpPr>
            <p:nvPr/>
          </p:nvSpPr>
          <p:spPr bwMode="auto">
            <a:xfrm>
              <a:off x="2274" y="7951"/>
              <a:ext cx="7200" cy="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3807" name="Line 6"/>
            <p:cNvSpPr>
              <a:spLocks noChangeShapeType="1"/>
            </p:cNvSpPr>
            <p:nvPr/>
          </p:nvSpPr>
          <p:spPr bwMode="auto">
            <a:xfrm flipV="1">
              <a:off x="6566" y="8509"/>
              <a:ext cx="554" cy="5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3808" name="Line 7"/>
            <p:cNvSpPr>
              <a:spLocks noChangeShapeType="1"/>
            </p:cNvSpPr>
            <p:nvPr/>
          </p:nvSpPr>
          <p:spPr bwMode="auto">
            <a:xfrm>
              <a:off x="7259" y="8509"/>
              <a:ext cx="110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3809" name="Line 8"/>
            <p:cNvSpPr>
              <a:spLocks noChangeShapeType="1"/>
            </p:cNvSpPr>
            <p:nvPr/>
          </p:nvSpPr>
          <p:spPr bwMode="auto">
            <a:xfrm>
              <a:off x="7259" y="9762"/>
              <a:ext cx="110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3810" name="Line 9"/>
            <p:cNvSpPr>
              <a:spLocks noChangeShapeType="1"/>
            </p:cNvSpPr>
            <p:nvPr/>
          </p:nvSpPr>
          <p:spPr bwMode="auto">
            <a:xfrm>
              <a:off x="6566" y="9205"/>
              <a:ext cx="554" cy="5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3811" name="Line 10"/>
            <p:cNvSpPr>
              <a:spLocks noChangeShapeType="1"/>
            </p:cNvSpPr>
            <p:nvPr/>
          </p:nvSpPr>
          <p:spPr bwMode="auto">
            <a:xfrm>
              <a:off x="8505" y="8509"/>
              <a:ext cx="554" cy="5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3812" name="Line 11"/>
            <p:cNvSpPr>
              <a:spLocks noChangeShapeType="1"/>
            </p:cNvSpPr>
            <p:nvPr/>
          </p:nvSpPr>
          <p:spPr bwMode="auto">
            <a:xfrm flipV="1">
              <a:off x="8505" y="9065"/>
              <a:ext cx="692" cy="6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3813" name="Line 12"/>
            <p:cNvSpPr>
              <a:spLocks noChangeShapeType="1"/>
            </p:cNvSpPr>
            <p:nvPr/>
          </p:nvSpPr>
          <p:spPr bwMode="auto">
            <a:xfrm>
              <a:off x="7259" y="8509"/>
              <a:ext cx="1107" cy="11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3814" name="Line 13"/>
            <p:cNvSpPr>
              <a:spLocks noChangeShapeType="1"/>
            </p:cNvSpPr>
            <p:nvPr/>
          </p:nvSpPr>
          <p:spPr bwMode="auto">
            <a:xfrm flipV="1">
              <a:off x="6705" y="8509"/>
              <a:ext cx="1661" cy="5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grpSp>
          <p:nvGrpSpPr>
            <p:cNvPr id="33815" name="Group 14"/>
            <p:cNvGrpSpPr>
              <a:grpSpLocks/>
            </p:cNvGrpSpPr>
            <p:nvPr/>
          </p:nvGrpSpPr>
          <p:grpSpPr bwMode="auto">
            <a:xfrm>
              <a:off x="8920" y="8926"/>
              <a:ext cx="415" cy="420"/>
              <a:chOff x="3659" y="8509"/>
              <a:chExt cx="415" cy="418"/>
            </a:xfrm>
          </p:grpSpPr>
          <p:sp>
            <p:nvSpPr>
              <p:cNvPr id="33832" name="Oval 15"/>
              <p:cNvSpPr>
                <a:spLocks noChangeArrowheads="1"/>
              </p:cNvSpPr>
              <p:nvPr/>
            </p:nvSpPr>
            <p:spPr bwMode="auto">
              <a:xfrm>
                <a:off x="3659" y="8509"/>
                <a:ext cx="414" cy="4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3833" name="Text Box 16"/>
              <p:cNvSpPr txBox="1">
                <a:spLocks noChangeArrowheads="1"/>
              </p:cNvSpPr>
              <p:nvPr/>
            </p:nvSpPr>
            <p:spPr bwMode="auto">
              <a:xfrm>
                <a:off x="3659" y="8509"/>
                <a:ext cx="415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None/>
                </a:pPr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en-US" sz="2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3816" name="Group 17"/>
            <p:cNvGrpSpPr>
              <a:grpSpLocks/>
            </p:cNvGrpSpPr>
            <p:nvPr/>
          </p:nvGrpSpPr>
          <p:grpSpPr bwMode="auto">
            <a:xfrm>
              <a:off x="6289" y="8926"/>
              <a:ext cx="416" cy="418"/>
              <a:chOff x="3659" y="8509"/>
              <a:chExt cx="415" cy="418"/>
            </a:xfrm>
          </p:grpSpPr>
          <p:sp>
            <p:nvSpPr>
              <p:cNvPr id="33830" name="Oval 18"/>
              <p:cNvSpPr>
                <a:spLocks noChangeArrowheads="1"/>
              </p:cNvSpPr>
              <p:nvPr/>
            </p:nvSpPr>
            <p:spPr bwMode="auto">
              <a:xfrm>
                <a:off x="3659" y="8509"/>
                <a:ext cx="414" cy="4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3831" name="Text Box 19"/>
              <p:cNvSpPr txBox="1">
                <a:spLocks noChangeArrowheads="1"/>
              </p:cNvSpPr>
              <p:nvPr/>
            </p:nvSpPr>
            <p:spPr bwMode="auto">
              <a:xfrm>
                <a:off x="3659" y="8509"/>
                <a:ext cx="415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None/>
                </a:pPr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en-US" sz="2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3817" name="Group 20"/>
            <p:cNvGrpSpPr>
              <a:grpSpLocks/>
            </p:cNvGrpSpPr>
            <p:nvPr/>
          </p:nvGrpSpPr>
          <p:grpSpPr bwMode="auto">
            <a:xfrm>
              <a:off x="8228" y="9483"/>
              <a:ext cx="415" cy="418"/>
              <a:chOff x="3659" y="8509"/>
              <a:chExt cx="415" cy="418"/>
            </a:xfrm>
          </p:grpSpPr>
          <p:sp>
            <p:nvSpPr>
              <p:cNvPr id="33828" name="Oval 21"/>
              <p:cNvSpPr>
                <a:spLocks noChangeArrowheads="1"/>
              </p:cNvSpPr>
              <p:nvPr/>
            </p:nvSpPr>
            <p:spPr bwMode="auto">
              <a:xfrm>
                <a:off x="3659" y="8509"/>
                <a:ext cx="414" cy="4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3829" name="Text Box 22"/>
              <p:cNvSpPr txBox="1">
                <a:spLocks noChangeArrowheads="1"/>
              </p:cNvSpPr>
              <p:nvPr/>
            </p:nvSpPr>
            <p:spPr bwMode="auto">
              <a:xfrm>
                <a:off x="3659" y="8509"/>
                <a:ext cx="415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None/>
                </a:pPr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en-US" sz="2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3818" name="Group 23"/>
            <p:cNvGrpSpPr>
              <a:grpSpLocks/>
            </p:cNvGrpSpPr>
            <p:nvPr/>
          </p:nvGrpSpPr>
          <p:grpSpPr bwMode="auto">
            <a:xfrm>
              <a:off x="6982" y="9483"/>
              <a:ext cx="415" cy="418"/>
              <a:chOff x="3659" y="8509"/>
              <a:chExt cx="415" cy="418"/>
            </a:xfrm>
          </p:grpSpPr>
          <p:sp>
            <p:nvSpPr>
              <p:cNvPr id="33826" name="Oval 24"/>
              <p:cNvSpPr>
                <a:spLocks noChangeArrowheads="1"/>
              </p:cNvSpPr>
              <p:nvPr/>
            </p:nvSpPr>
            <p:spPr bwMode="auto">
              <a:xfrm>
                <a:off x="3659" y="8509"/>
                <a:ext cx="414" cy="4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3827" name="Text Box 25"/>
              <p:cNvSpPr txBox="1">
                <a:spLocks noChangeArrowheads="1"/>
              </p:cNvSpPr>
              <p:nvPr/>
            </p:nvSpPr>
            <p:spPr bwMode="auto">
              <a:xfrm>
                <a:off x="3659" y="8509"/>
                <a:ext cx="415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None/>
                </a:pPr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en-US" sz="2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3819" name="Group 26"/>
            <p:cNvGrpSpPr>
              <a:grpSpLocks/>
            </p:cNvGrpSpPr>
            <p:nvPr/>
          </p:nvGrpSpPr>
          <p:grpSpPr bwMode="auto">
            <a:xfrm>
              <a:off x="8228" y="8229"/>
              <a:ext cx="414" cy="417"/>
              <a:chOff x="3659" y="8509"/>
              <a:chExt cx="415" cy="418"/>
            </a:xfrm>
          </p:grpSpPr>
          <p:sp>
            <p:nvSpPr>
              <p:cNvPr id="33824" name="Oval 27"/>
              <p:cNvSpPr>
                <a:spLocks noChangeArrowheads="1"/>
              </p:cNvSpPr>
              <p:nvPr/>
            </p:nvSpPr>
            <p:spPr bwMode="auto">
              <a:xfrm>
                <a:off x="3659" y="8509"/>
                <a:ext cx="414" cy="4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3825" name="Text Box 28"/>
              <p:cNvSpPr txBox="1">
                <a:spLocks noChangeArrowheads="1"/>
              </p:cNvSpPr>
              <p:nvPr/>
            </p:nvSpPr>
            <p:spPr bwMode="auto">
              <a:xfrm>
                <a:off x="3659" y="8509"/>
                <a:ext cx="415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None/>
                </a:pPr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en-US" sz="2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3820" name="Group 29"/>
            <p:cNvGrpSpPr>
              <a:grpSpLocks/>
            </p:cNvGrpSpPr>
            <p:nvPr/>
          </p:nvGrpSpPr>
          <p:grpSpPr bwMode="auto">
            <a:xfrm>
              <a:off x="6982" y="8229"/>
              <a:ext cx="414" cy="418"/>
              <a:chOff x="3659" y="8509"/>
              <a:chExt cx="415" cy="418"/>
            </a:xfrm>
          </p:grpSpPr>
          <p:sp>
            <p:nvSpPr>
              <p:cNvPr id="33822" name="Oval 30"/>
              <p:cNvSpPr>
                <a:spLocks noChangeArrowheads="1"/>
              </p:cNvSpPr>
              <p:nvPr/>
            </p:nvSpPr>
            <p:spPr bwMode="auto">
              <a:xfrm>
                <a:off x="3659" y="8509"/>
                <a:ext cx="414" cy="4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3823" name="Text Box 31"/>
              <p:cNvSpPr txBox="1">
                <a:spLocks noChangeArrowheads="1"/>
              </p:cNvSpPr>
              <p:nvPr/>
            </p:nvSpPr>
            <p:spPr bwMode="auto">
              <a:xfrm>
                <a:off x="3659" y="8509"/>
                <a:ext cx="415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None/>
                </a:pPr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en-US" sz="2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821" name="Line 32"/>
            <p:cNvSpPr>
              <a:spLocks noChangeShapeType="1"/>
            </p:cNvSpPr>
            <p:nvPr/>
          </p:nvSpPr>
          <p:spPr bwMode="auto">
            <a:xfrm flipV="1">
              <a:off x="7259" y="8648"/>
              <a:ext cx="1107" cy="8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330950" y="4143375"/>
            <a:ext cx="458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740525" y="4487863"/>
            <a:ext cx="458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416675" y="48402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47650" y="5141913"/>
            <a:ext cx="5643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For Node 4: min {</a:t>
            </a:r>
            <a:r>
              <a:rPr lang="en-US" altLang="en-US" sz="1800" dirty="0">
                <a:solidFill>
                  <a:srgbClr val="FF0000"/>
                </a:solidFill>
              </a:rPr>
              <a:t>2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7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3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3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1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4</a:t>
            </a:r>
            <a:r>
              <a:rPr lang="en-US" altLang="en-US" sz="1800" dirty="0"/>
              <a:t>} = 5	5 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47650" y="5995988"/>
            <a:ext cx="56245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For Node 6: min {</a:t>
            </a:r>
            <a:r>
              <a:rPr lang="en-US" altLang="en-US" sz="1800" dirty="0">
                <a:solidFill>
                  <a:srgbClr val="FF0000"/>
                </a:solidFill>
              </a:rPr>
              <a:t>2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1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3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4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1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3</a:t>
            </a:r>
            <a:r>
              <a:rPr lang="en-US" altLang="en-US" sz="1800" dirty="0"/>
              <a:t>} = 3	2 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47650" y="4286250"/>
            <a:ext cx="5624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For Node 2: min {</a:t>
            </a:r>
            <a:r>
              <a:rPr lang="en-US" altLang="en-US" sz="1800" dirty="0">
                <a:solidFill>
                  <a:srgbClr val="FF0000"/>
                </a:solidFill>
              </a:rPr>
              <a:t>2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0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3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2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1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3</a:t>
            </a:r>
            <a:r>
              <a:rPr lang="en-US" altLang="en-US" sz="1800" dirty="0"/>
              <a:t>} = 2	2 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47650" y="4713288"/>
            <a:ext cx="5776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For Node 3: min {</a:t>
            </a:r>
            <a:r>
              <a:rPr lang="en-US" altLang="en-US" sz="1800" dirty="0">
                <a:solidFill>
                  <a:srgbClr val="FF0000"/>
                </a:solidFill>
              </a:rPr>
              <a:t>2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2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3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0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1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1</a:t>
            </a:r>
            <a:r>
              <a:rPr lang="en-US" altLang="en-US" sz="1800" dirty="0"/>
              <a:t>} = 2      	5 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47650" y="5568950"/>
            <a:ext cx="56626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For Node 5: min {</a:t>
            </a:r>
            <a:r>
              <a:rPr lang="en-US" altLang="en-US" sz="1800" dirty="0">
                <a:solidFill>
                  <a:srgbClr val="FF0000"/>
                </a:solidFill>
              </a:rPr>
              <a:t>2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4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3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1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1</a:t>
            </a:r>
            <a:r>
              <a:rPr lang="en-US" altLang="en-US" sz="1800" dirty="0"/>
              <a:t>+</a:t>
            </a:r>
            <a:r>
              <a:rPr lang="en-US" altLang="en-US" sz="1800" dirty="0">
                <a:solidFill>
                  <a:srgbClr val="00B050"/>
                </a:solidFill>
              </a:rPr>
              <a:t>0</a:t>
            </a:r>
            <a:r>
              <a:rPr lang="en-US" altLang="en-US" sz="1800" dirty="0"/>
              <a:t>} = 1		5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162102" y="3902075"/>
            <a:ext cx="2395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Cost      Next Node</a:t>
            </a:r>
          </a:p>
        </p:txBody>
      </p:sp>
      <p:sp>
        <p:nvSpPr>
          <p:cNvPr id="4" name="Oval 3"/>
          <p:cNvSpPr/>
          <p:nvPr/>
        </p:nvSpPr>
        <p:spPr>
          <a:xfrm>
            <a:off x="1663702" y="2227605"/>
            <a:ext cx="1524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/>
          <p:cNvSpPr/>
          <p:nvPr/>
        </p:nvSpPr>
        <p:spPr>
          <a:xfrm>
            <a:off x="1816102" y="2232344"/>
            <a:ext cx="1524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/>
          <p:cNvSpPr/>
          <p:nvPr/>
        </p:nvSpPr>
        <p:spPr>
          <a:xfrm>
            <a:off x="1968502" y="2227605"/>
            <a:ext cx="1524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/>
          <p:cNvSpPr/>
          <p:nvPr/>
        </p:nvSpPr>
        <p:spPr>
          <a:xfrm>
            <a:off x="2151382" y="2227605"/>
            <a:ext cx="1524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/>
          <p:cNvSpPr/>
          <p:nvPr/>
        </p:nvSpPr>
        <p:spPr>
          <a:xfrm>
            <a:off x="2311402" y="2237924"/>
            <a:ext cx="1524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56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3" grpId="0"/>
      <p:bldP spid="40" grpId="0"/>
      <p:bldP spid="43" grpId="0"/>
      <p:bldP spid="44" grpId="0"/>
      <p:bldP spid="45" grpId="0"/>
      <p:bldP spid="6" grpId="0"/>
      <p:bldP spid="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606" name="Picture 78" descr="BD05210_[1]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77" y="4100758"/>
            <a:ext cx="455541" cy="43764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662530" name="Group 2"/>
          <p:cNvGraphicFramePr>
            <a:graphicFrameLocks noGrp="1"/>
          </p:cNvGraphicFramePr>
          <p:nvPr>
            <p:ph sz="half" idx="2"/>
          </p:nvPr>
        </p:nvGraphicFramePr>
        <p:xfrm>
          <a:off x="369888" y="352425"/>
          <a:ext cx="7354887" cy="2438402"/>
        </p:xfrm>
        <a:graphic>
          <a:graphicData uri="http://schemas.openxmlformats.org/drawingml/2006/table">
            <a:tbl>
              <a:tblPr/>
              <a:tblGrid>
                <a:gridCol w="1093787">
                  <a:extLst>
                    <a:ext uri="{9D8B030D-6E8A-4147-A177-3AD203B41FA5}">
                      <a16:colId xmlns:a16="http://schemas.microsoft.com/office/drawing/2014/main" val="311663119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88226852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27170272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500107929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349935945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86761996"/>
                    </a:ext>
                  </a:extLst>
                </a:gridCol>
              </a:tblGrid>
              <a:tr h="48736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Iteration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531380"/>
                  </a:ext>
                </a:extLst>
              </a:tr>
              <a:tr h="48736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Initial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(6, 1)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17400"/>
                  </a:ext>
                </a:extLst>
              </a:tr>
              <a:tr h="4889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812310"/>
                  </a:ext>
                </a:extLst>
              </a:tr>
              <a:tr h="5064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2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303045"/>
                  </a:ext>
                </a:extLst>
              </a:tr>
              <a:tr h="4683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3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563972"/>
                  </a:ext>
                </a:extLst>
              </a:tr>
            </a:tbl>
          </a:graphicData>
        </a:graphic>
      </p:graphicFrame>
      <p:sp>
        <p:nvSpPr>
          <p:cNvPr id="34862" name="Text Box 46"/>
          <p:cNvSpPr txBox="1">
            <a:spLocks noChangeArrowheads="1"/>
          </p:cNvSpPr>
          <p:nvPr/>
        </p:nvSpPr>
        <p:spPr bwMode="auto">
          <a:xfrm>
            <a:off x="7696200" y="4343400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grpSp>
        <p:nvGrpSpPr>
          <p:cNvPr id="34863" name="Group 47"/>
          <p:cNvGrpSpPr>
            <a:grpSpLocks/>
          </p:cNvGrpSpPr>
          <p:nvPr/>
        </p:nvGrpSpPr>
        <p:grpSpPr bwMode="auto">
          <a:xfrm>
            <a:off x="2133600" y="3581400"/>
            <a:ext cx="5340350" cy="2278063"/>
            <a:chOff x="1344" y="2256"/>
            <a:chExt cx="3364" cy="1435"/>
          </a:xfrm>
        </p:grpSpPr>
        <p:sp>
          <p:nvSpPr>
            <p:cNvPr id="34883" name="Oval 48"/>
            <p:cNvSpPr>
              <a:spLocks noChangeArrowheads="1"/>
            </p:cNvSpPr>
            <p:nvPr/>
          </p:nvSpPr>
          <p:spPr bwMode="auto">
            <a:xfrm>
              <a:off x="3360" y="2278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4884" name="Oval 49"/>
            <p:cNvSpPr>
              <a:spLocks noChangeArrowheads="1"/>
            </p:cNvSpPr>
            <p:nvPr/>
          </p:nvSpPr>
          <p:spPr bwMode="auto">
            <a:xfrm>
              <a:off x="1344" y="240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4885" name="Oval 50"/>
            <p:cNvSpPr>
              <a:spLocks noChangeArrowheads="1"/>
            </p:cNvSpPr>
            <p:nvPr/>
          </p:nvSpPr>
          <p:spPr bwMode="auto">
            <a:xfrm>
              <a:off x="345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4886" name="Oval 51"/>
            <p:cNvSpPr>
              <a:spLocks noChangeArrowheads="1"/>
            </p:cNvSpPr>
            <p:nvPr/>
          </p:nvSpPr>
          <p:spPr bwMode="auto">
            <a:xfrm>
              <a:off x="2456" y="281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4887" name="Oval 52"/>
            <p:cNvSpPr>
              <a:spLocks noChangeArrowheads="1"/>
            </p:cNvSpPr>
            <p:nvPr/>
          </p:nvSpPr>
          <p:spPr bwMode="auto">
            <a:xfrm>
              <a:off x="4476" y="2958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4888" name="Oval 53"/>
            <p:cNvSpPr>
              <a:spLocks noChangeArrowheads="1"/>
            </p:cNvSpPr>
            <p:nvPr/>
          </p:nvSpPr>
          <p:spPr bwMode="auto">
            <a:xfrm>
              <a:off x="177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4889" name="Rectangle 54"/>
            <p:cNvSpPr>
              <a:spLocks noChangeArrowheads="1"/>
            </p:cNvSpPr>
            <p:nvPr/>
          </p:nvSpPr>
          <p:spPr bwMode="auto">
            <a:xfrm>
              <a:off x="3382" y="2283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4890" name="Line 55"/>
            <p:cNvSpPr>
              <a:spLocks noChangeShapeType="1"/>
            </p:cNvSpPr>
            <p:nvPr/>
          </p:nvSpPr>
          <p:spPr bwMode="auto">
            <a:xfrm flipV="1">
              <a:off x="1584" y="2400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891" name="Rectangle 56"/>
            <p:cNvSpPr>
              <a:spLocks noChangeArrowheads="1"/>
            </p:cNvSpPr>
            <p:nvPr/>
          </p:nvSpPr>
          <p:spPr bwMode="auto">
            <a:xfrm>
              <a:off x="1344" y="2400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4892" name="Rectangle 57"/>
            <p:cNvSpPr>
              <a:spLocks noChangeArrowheads="1"/>
            </p:cNvSpPr>
            <p:nvPr/>
          </p:nvSpPr>
          <p:spPr bwMode="auto">
            <a:xfrm>
              <a:off x="3478" y="335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34893" name="Rectangle 58"/>
            <p:cNvSpPr>
              <a:spLocks noChangeArrowheads="1"/>
            </p:cNvSpPr>
            <p:nvPr/>
          </p:nvSpPr>
          <p:spPr bwMode="auto">
            <a:xfrm>
              <a:off x="2478" y="2811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4894" name="Rectangle 59"/>
            <p:cNvSpPr>
              <a:spLocks noChangeArrowheads="1"/>
            </p:cNvSpPr>
            <p:nvPr/>
          </p:nvSpPr>
          <p:spPr bwMode="auto">
            <a:xfrm>
              <a:off x="4489" y="2945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34895" name="Rectangle 60"/>
            <p:cNvSpPr>
              <a:spLocks noChangeArrowheads="1"/>
            </p:cNvSpPr>
            <p:nvPr/>
          </p:nvSpPr>
          <p:spPr bwMode="auto">
            <a:xfrm>
              <a:off x="1798" y="335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4896" name="Line 61"/>
            <p:cNvSpPr>
              <a:spLocks noChangeShapeType="1"/>
            </p:cNvSpPr>
            <p:nvPr/>
          </p:nvSpPr>
          <p:spPr bwMode="auto">
            <a:xfrm>
              <a:off x="1488" y="2640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897" name="Line 62"/>
            <p:cNvSpPr>
              <a:spLocks noChangeShapeType="1"/>
            </p:cNvSpPr>
            <p:nvPr/>
          </p:nvSpPr>
          <p:spPr bwMode="auto">
            <a:xfrm>
              <a:off x="2016" y="3456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898" name="Line 63"/>
            <p:cNvSpPr>
              <a:spLocks noChangeShapeType="1"/>
            </p:cNvSpPr>
            <p:nvPr/>
          </p:nvSpPr>
          <p:spPr bwMode="auto">
            <a:xfrm flipV="1">
              <a:off x="3696" y="3151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899" name="Line 64"/>
            <p:cNvSpPr>
              <a:spLocks noChangeShapeType="1"/>
            </p:cNvSpPr>
            <p:nvPr/>
          </p:nvSpPr>
          <p:spPr bwMode="auto">
            <a:xfrm>
              <a:off x="3552" y="2448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900" name="Line 65"/>
            <p:cNvSpPr>
              <a:spLocks noChangeShapeType="1"/>
            </p:cNvSpPr>
            <p:nvPr/>
          </p:nvSpPr>
          <p:spPr bwMode="auto">
            <a:xfrm flipH="1">
              <a:off x="2688" y="2496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901" name="Rectangle 66"/>
            <p:cNvSpPr>
              <a:spLocks noChangeArrowheads="1"/>
            </p:cNvSpPr>
            <p:nvPr/>
          </p:nvSpPr>
          <p:spPr bwMode="auto">
            <a:xfrm>
              <a:off x="2352" y="225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4902" name="Rectangle 67"/>
            <p:cNvSpPr>
              <a:spLocks noChangeArrowheads="1"/>
            </p:cNvSpPr>
            <p:nvPr/>
          </p:nvSpPr>
          <p:spPr bwMode="auto">
            <a:xfrm>
              <a:off x="1440" y="297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4903" name="Rectangle 68"/>
            <p:cNvSpPr>
              <a:spLocks noChangeArrowheads="1"/>
            </p:cNvSpPr>
            <p:nvPr/>
          </p:nvSpPr>
          <p:spPr bwMode="auto">
            <a:xfrm>
              <a:off x="2640" y="350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4904" name="Rectangle 69"/>
            <p:cNvSpPr>
              <a:spLocks noChangeArrowheads="1"/>
            </p:cNvSpPr>
            <p:nvPr/>
          </p:nvSpPr>
          <p:spPr bwMode="auto">
            <a:xfrm>
              <a:off x="2688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4905" name="Rectangle 70"/>
            <p:cNvSpPr>
              <a:spLocks noChangeArrowheads="1"/>
            </p:cNvSpPr>
            <p:nvPr/>
          </p:nvSpPr>
          <p:spPr bwMode="auto">
            <a:xfrm>
              <a:off x="2064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4906" name="Rectangle 71"/>
            <p:cNvSpPr>
              <a:spLocks noChangeArrowheads="1"/>
            </p:cNvSpPr>
            <p:nvPr/>
          </p:nvSpPr>
          <p:spPr bwMode="auto">
            <a:xfrm>
              <a:off x="3984" y="2496"/>
              <a:ext cx="17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endParaRPr lang="en-US" altLang="en-US" sz="1600">
                <a:latin typeface="Arial" panose="020B0604020202020204" pitchFamily="34" charset="0"/>
              </a:endParaRPr>
            </a:p>
            <a:p>
              <a:pPr>
                <a:lnSpc>
                  <a:spcPct val="85000"/>
                </a:lnSpc>
                <a:spcBef>
                  <a:spcPct val="20000"/>
                </a:spcBef>
              </a:pP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34907" name="Rectangle 72"/>
            <p:cNvSpPr>
              <a:spLocks noChangeArrowheads="1"/>
            </p:cNvSpPr>
            <p:nvPr/>
          </p:nvSpPr>
          <p:spPr bwMode="auto">
            <a:xfrm>
              <a:off x="4111" y="3313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4908" name="Rectangle 73"/>
            <p:cNvSpPr>
              <a:spLocks noChangeArrowheads="1"/>
            </p:cNvSpPr>
            <p:nvPr/>
          </p:nvSpPr>
          <p:spPr bwMode="auto">
            <a:xfrm>
              <a:off x="3120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4909" name="Line 74"/>
            <p:cNvSpPr>
              <a:spLocks noChangeShapeType="1"/>
            </p:cNvSpPr>
            <p:nvPr/>
          </p:nvSpPr>
          <p:spPr bwMode="auto">
            <a:xfrm>
              <a:off x="2688" y="2976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910" name="Line 75"/>
            <p:cNvSpPr>
              <a:spLocks noChangeShapeType="1"/>
            </p:cNvSpPr>
            <p:nvPr/>
          </p:nvSpPr>
          <p:spPr bwMode="auto">
            <a:xfrm flipV="1">
              <a:off x="2016" y="302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11" name="Line 76"/>
            <p:cNvSpPr>
              <a:spLocks noChangeShapeType="1"/>
            </p:cNvSpPr>
            <p:nvPr/>
          </p:nvSpPr>
          <p:spPr bwMode="auto">
            <a:xfrm>
              <a:off x="1584" y="2544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4912" name="Rectangle 77"/>
            <p:cNvSpPr>
              <a:spLocks noChangeArrowheads="1"/>
            </p:cNvSpPr>
            <p:nvPr/>
          </p:nvSpPr>
          <p:spPr bwMode="auto">
            <a:xfrm>
              <a:off x="2064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662607" name="Line 79"/>
          <p:cNvSpPr>
            <a:spLocks noChangeShapeType="1"/>
          </p:cNvSpPr>
          <p:nvPr/>
        </p:nvSpPr>
        <p:spPr bwMode="auto">
          <a:xfrm flipV="1">
            <a:off x="4191000" y="3962400"/>
            <a:ext cx="114300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2608" name="Line 80"/>
          <p:cNvSpPr>
            <a:spLocks noChangeShapeType="1"/>
          </p:cNvSpPr>
          <p:nvPr/>
        </p:nvSpPr>
        <p:spPr bwMode="auto">
          <a:xfrm flipV="1">
            <a:off x="2514600" y="3810000"/>
            <a:ext cx="28194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2609" name="Line 81"/>
          <p:cNvSpPr>
            <a:spLocks noChangeShapeType="1"/>
          </p:cNvSpPr>
          <p:nvPr/>
        </p:nvSpPr>
        <p:spPr bwMode="auto">
          <a:xfrm flipV="1">
            <a:off x="2514600" y="3810000"/>
            <a:ext cx="2819400" cy="152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2610" name="Line 82"/>
          <p:cNvSpPr>
            <a:spLocks noChangeShapeType="1"/>
          </p:cNvSpPr>
          <p:nvPr/>
        </p:nvSpPr>
        <p:spPr bwMode="auto">
          <a:xfrm flipV="1">
            <a:off x="3200400" y="4800600"/>
            <a:ext cx="7620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2611" name="Line 83"/>
          <p:cNvSpPr>
            <a:spLocks noChangeShapeType="1"/>
          </p:cNvSpPr>
          <p:nvPr/>
        </p:nvSpPr>
        <p:spPr bwMode="auto">
          <a:xfrm flipV="1">
            <a:off x="4267200" y="3962400"/>
            <a:ext cx="11430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2612" name="Line 84"/>
          <p:cNvSpPr>
            <a:spLocks noChangeShapeType="1"/>
          </p:cNvSpPr>
          <p:nvPr/>
        </p:nvSpPr>
        <p:spPr bwMode="auto">
          <a:xfrm flipV="1">
            <a:off x="4114800" y="3886200"/>
            <a:ext cx="11430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2613" name="Line 85"/>
          <p:cNvSpPr>
            <a:spLocks noChangeShapeType="1"/>
          </p:cNvSpPr>
          <p:nvPr/>
        </p:nvSpPr>
        <p:spPr bwMode="auto">
          <a:xfrm flipV="1">
            <a:off x="5867400" y="4953000"/>
            <a:ext cx="12954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4872" name="Text Box 86"/>
          <p:cNvSpPr txBox="1">
            <a:spLocks noChangeArrowheads="1"/>
          </p:cNvSpPr>
          <p:nvPr/>
        </p:nvSpPr>
        <p:spPr bwMode="auto">
          <a:xfrm>
            <a:off x="7127875" y="42259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62615" name="Text Box 87"/>
          <p:cNvSpPr txBox="1">
            <a:spLocks noChangeArrowheads="1"/>
          </p:cNvSpPr>
          <p:nvPr/>
        </p:nvSpPr>
        <p:spPr bwMode="auto">
          <a:xfrm>
            <a:off x="5383213" y="32305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4874" name="Text Box 88"/>
          <p:cNvSpPr txBox="1">
            <a:spLocks noChangeArrowheads="1"/>
          </p:cNvSpPr>
          <p:nvPr/>
        </p:nvSpPr>
        <p:spPr bwMode="auto">
          <a:xfrm>
            <a:off x="5535613" y="563403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4875" name="Text Box 89"/>
          <p:cNvSpPr txBox="1">
            <a:spLocks noChangeArrowheads="1"/>
          </p:cNvSpPr>
          <p:nvPr/>
        </p:nvSpPr>
        <p:spPr bwMode="auto">
          <a:xfrm>
            <a:off x="3825875" y="414655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4876" name="Text Box 90"/>
          <p:cNvSpPr txBox="1">
            <a:spLocks noChangeArrowheads="1"/>
          </p:cNvSpPr>
          <p:nvPr/>
        </p:nvSpPr>
        <p:spPr bwMode="auto">
          <a:xfrm>
            <a:off x="1985963" y="351313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4877" name="Text Box 91"/>
          <p:cNvSpPr txBox="1">
            <a:spLocks noChangeArrowheads="1"/>
          </p:cNvSpPr>
          <p:nvPr/>
        </p:nvSpPr>
        <p:spPr bwMode="auto">
          <a:xfrm>
            <a:off x="2527300" y="550227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62620" name="Oval 92"/>
          <p:cNvSpPr>
            <a:spLocks noChangeArrowheads="1"/>
          </p:cNvSpPr>
          <p:nvPr/>
        </p:nvSpPr>
        <p:spPr bwMode="auto">
          <a:xfrm>
            <a:off x="4227513" y="1285875"/>
            <a:ext cx="758825" cy="595313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2621" name="Text Box 93"/>
          <p:cNvSpPr txBox="1">
            <a:spLocks noChangeArrowheads="1"/>
          </p:cNvSpPr>
          <p:nvPr/>
        </p:nvSpPr>
        <p:spPr bwMode="auto">
          <a:xfrm>
            <a:off x="322263" y="5965825"/>
            <a:ext cx="7081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i="1" dirty="0">
                <a:latin typeface="Arial" panose="020B0604020202020204" pitchFamily="34" charset="0"/>
              </a:rPr>
              <a:t>Network disconnected;  Loop created between nodes 3 and 4</a:t>
            </a:r>
          </a:p>
        </p:txBody>
      </p:sp>
      <p:sp>
        <p:nvSpPr>
          <p:cNvPr id="662622" name="Text Box 94"/>
          <p:cNvSpPr txBox="1">
            <a:spLocks noChangeArrowheads="1"/>
          </p:cNvSpPr>
          <p:nvPr/>
        </p:nvSpPr>
        <p:spPr bwMode="auto">
          <a:xfrm>
            <a:off x="5691188" y="327025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4881" name="Text Box 95"/>
          <p:cNvSpPr txBox="1">
            <a:spLocks noChangeArrowheads="1"/>
          </p:cNvSpPr>
          <p:nvPr/>
        </p:nvSpPr>
        <p:spPr bwMode="auto">
          <a:xfrm>
            <a:off x="6848475" y="3086100"/>
            <a:ext cx="2171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</a:rPr>
              <a:t>Link cost changes</a:t>
            </a:r>
          </a:p>
        </p:txBody>
      </p:sp>
      <p:sp>
        <p:nvSpPr>
          <p:cNvPr id="34882" name="Line 96"/>
          <p:cNvSpPr>
            <a:spLocks noChangeShapeType="1"/>
          </p:cNvSpPr>
          <p:nvPr/>
        </p:nvSpPr>
        <p:spPr bwMode="auto">
          <a:xfrm flipH="1">
            <a:off x="6629400" y="3571875"/>
            <a:ext cx="62865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3812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2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2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6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6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6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6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662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6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1000"/>
                                        <p:tgtEl>
                                          <p:spTgt spid="66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1000"/>
                                        <p:tgtEl>
                                          <p:spTgt spid="66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615" grpId="0"/>
      <p:bldP spid="662620" grpId="0" animBg="1"/>
      <p:bldP spid="662621" grpId="0"/>
      <p:bldP spid="6626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3554" name="Group 2"/>
          <p:cNvGraphicFramePr>
            <a:graphicFrameLocks noGrp="1"/>
          </p:cNvGraphicFramePr>
          <p:nvPr>
            <p:ph sz="half" idx="2"/>
          </p:nvPr>
        </p:nvGraphicFramePr>
        <p:xfrm>
          <a:off x="252413" y="338138"/>
          <a:ext cx="7586662" cy="2438402"/>
        </p:xfrm>
        <a:graphic>
          <a:graphicData uri="http://schemas.openxmlformats.org/drawingml/2006/table">
            <a:tbl>
              <a:tblPr/>
              <a:tblGrid>
                <a:gridCol w="1325562">
                  <a:extLst>
                    <a:ext uri="{9D8B030D-6E8A-4147-A177-3AD203B41FA5}">
                      <a16:colId xmlns:a16="http://schemas.microsoft.com/office/drawing/2014/main" val="346902011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06284542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12731130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889562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72230380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274659743"/>
                    </a:ext>
                  </a:extLst>
                </a:gridCol>
              </a:tblGrid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Iteration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85523"/>
                  </a:ext>
                </a:extLst>
              </a:tr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Initial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(6, 1)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188607"/>
                  </a:ext>
                </a:extLst>
              </a:tr>
              <a:tr h="488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90094"/>
                  </a:ext>
                </a:extLst>
              </a:tr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2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(5,5)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501345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3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9888"/>
                  </a:ext>
                </a:extLst>
              </a:tr>
            </a:tbl>
          </a:graphicData>
        </a:graphic>
      </p:graphicFrame>
      <p:sp>
        <p:nvSpPr>
          <p:cNvPr id="35886" name="Text Box 46"/>
          <p:cNvSpPr txBox="1">
            <a:spLocks noChangeArrowheads="1"/>
          </p:cNvSpPr>
          <p:nvPr/>
        </p:nvSpPr>
        <p:spPr bwMode="auto">
          <a:xfrm>
            <a:off x="7696200" y="4343400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grpSp>
        <p:nvGrpSpPr>
          <p:cNvPr id="35887" name="Group 47"/>
          <p:cNvGrpSpPr>
            <a:grpSpLocks/>
          </p:cNvGrpSpPr>
          <p:nvPr/>
        </p:nvGrpSpPr>
        <p:grpSpPr bwMode="auto">
          <a:xfrm>
            <a:off x="2133600" y="3581400"/>
            <a:ext cx="5397500" cy="2278063"/>
            <a:chOff x="1344" y="2256"/>
            <a:chExt cx="3400" cy="1435"/>
          </a:xfrm>
        </p:grpSpPr>
        <p:sp>
          <p:nvSpPr>
            <p:cNvPr id="35912" name="Oval 48"/>
            <p:cNvSpPr>
              <a:spLocks noChangeArrowheads="1"/>
            </p:cNvSpPr>
            <p:nvPr/>
          </p:nvSpPr>
          <p:spPr bwMode="auto">
            <a:xfrm>
              <a:off x="3360" y="2278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5913" name="Oval 49"/>
            <p:cNvSpPr>
              <a:spLocks noChangeArrowheads="1"/>
            </p:cNvSpPr>
            <p:nvPr/>
          </p:nvSpPr>
          <p:spPr bwMode="auto">
            <a:xfrm>
              <a:off x="1344" y="240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5914" name="Oval 50"/>
            <p:cNvSpPr>
              <a:spLocks noChangeArrowheads="1"/>
            </p:cNvSpPr>
            <p:nvPr/>
          </p:nvSpPr>
          <p:spPr bwMode="auto">
            <a:xfrm>
              <a:off x="345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5915" name="Oval 51"/>
            <p:cNvSpPr>
              <a:spLocks noChangeArrowheads="1"/>
            </p:cNvSpPr>
            <p:nvPr/>
          </p:nvSpPr>
          <p:spPr bwMode="auto">
            <a:xfrm>
              <a:off x="2456" y="281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5916" name="Oval 52"/>
            <p:cNvSpPr>
              <a:spLocks noChangeArrowheads="1"/>
            </p:cNvSpPr>
            <p:nvPr/>
          </p:nvSpPr>
          <p:spPr bwMode="auto">
            <a:xfrm>
              <a:off x="4512" y="2967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5917" name="Oval 53"/>
            <p:cNvSpPr>
              <a:spLocks noChangeArrowheads="1"/>
            </p:cNvSpPr>
            <p:nvPr/>
          </p:nvSpPr>
          <p:spPr bwMode="auto">
            <a:xfrm>
              <a:off x="177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5918" name="Line 54"/>
            <p:cNvSpPr>
              <a:spLocks noChangeShapeType="1"/>
            </p:cNvSpPr>
            <p:nvPr/>
          </p:nvSpPr>
          <p:spPr bwMode="auto">
            <a:xfrm>
              <a:off x="3552" y="2448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919" name="Rectangle 55"/>
            <p:cNvSpPr>
              <a:spLocks noChangeArrowheads="1"/>
            </p:cNvSpPr>
            <p:nvPr/>
          </p:nvSpPr>
          <p:spPr bwMode="auto">
            <a:xfrm>
              <a:off x="3391" y="2283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5920" name="Line 56"/>
            <p:cNvSpPr>
              <a:spLocks noChangeShapeType="1"/>
            </p:cNvSpPr>
            <p:nvPr/>
          </p:nvSpPr>
          <p:spPr bwMode="auto">
            <a:xfrm flipV="1">
              <a:off x="1584" y="2400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921" name="Rectangle 57"/>
            <p:cNvSpPr>
              <a:spLocks noChangeArrowheads="1"/>
            </p:cNvSpPr>
            <p:nvPr/>
          </p:nvSpPr>
          <p:spPr bwMode="auto">
            <a:xfrm>
              <a:off x="1344" y="2409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5922" name="Rectangle 58"/>
            <p:cNvSpPr>
              <a:spLocks noChangeArrowheads="1"/>
            </p:cNvSpPr>
            <p:nvPr/>
          </p:nvSpPr>
          <p:spPr bwMode="auto">
            <a:xfrm>
              <a:off x="3487" y="335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35923" name="Rectangle 59"/>
            <p:cNvSpPr>
              <a:spLocks noChangeArrowheads="1"/>
            </p:cNvSpPr>
            <p:nvPr/>
          </p:nvSpPr>
          <p:spPr bwMode="auto">
            <a:xfrm>
              <a:off x="2487" y="2811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5924" name="Rectangle 60"/>
            <p:cNvSpPr>
              <a:spLocks noChangeArrowheads="1"/>
            </p:cNvSpPr>
            <p:nvPr/>
          </p:nvSpPr>
          <p:spPr bwMode="auto">
            <a:xfrm>
              <a:off x="4543" y="2972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35925" name="Rectangle 61"/>
            <p:cNvSpPr>
              <a:spLocks noChangeArrowheads="1"/>
            </p:cNvSpPr>
            <p:nvPr/>
          </p:nvSpPr>
          <p:spPr bwMode="auto">
            <a:xfrm>
              <a:off x="1807" y="335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5926" name="Line 62"/>
            <p:cNvSpPr>
              <a:spLocks noChangeShapeType="1"/>
            </p:cNvSpPr>
            <p:nvPr/>
          </p:nvSpPr>
          <p:spPr bwMode="auto">
            <a:xfrm>
              <a:off x="1488" y="2640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927" name="Line 63"/>
            <p:cNvSpPr>
              <a:spLocks noChangeShapeType="1"/>
            </p:cNvSpPr>
            <p:nvPr/>
          </p:nvSpPr>
          <p:spPr bwMode="auto">
            <a:xfrm>
              <a:off x="2016" y="3456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928" name="Line 64"/>
            <p:cNvSpPr>
              <a:spLocks noChangeShapeType="1"/>
            </p:cNvSpPr>
            <p:nvPr/>
          </p:nvSpPr>
          <p:spPr bwMode="auto">
            <a:xfrm flipV="1">
              <a:off x="3696" y="3151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929" name="Line 65"/>
            <p:cNvSpPr>
              <a:spLocks noChangeShapeType="1"/>
            </p:cNvSpPr>
            <p:nvPr/>
          </p:nvSpPr>
          <p:spPr bwMode="auto">
            <a:xfrm flipH="1">
              <a:off x="2688" y="2496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930" name="Rectangle 66"/>
            <p:cNvSpPr>
              <a:spLocks noChangeArrowheads="1"/>
            </p:cNvSpPr>
            <p:nvPr/>
          </p:nvSpPr>
          <p:spPr bwMode="auto">
            <a:xfrm>
              <a:off x="2352" y="225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5931" name="Rectangle 67"/>
            <p:cNvSpPr>
              <a:spLocks noChangeArrowheads="1"/>
            </p:cNvSpPr>
            <p:nvPr/>
          </p:nvSpPr>
          <p:spPr bwMode="auto">
            <a:xfrm>
              <a:off x="1440" y="297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5932" name="Rectangle 68"/>
            <p:cNvSpPr>
              <a:spLocks noChangeArrowheads="1"/>
            </p:cNvSpPr>
            <p:nvPr/>
          </p:nvSpPr>
          <p:spPr bwMode="auto">
            <a:xfrm>
              <a:off x="2640" y="350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5933" name="Rectangle 69"/>
            <p:cNvSpPr>
              <a:spLocks noChangeArrowheads="1"/>
            </p:cNvSpPr>
            <p:nvPr/>
          </p:nvSpPr>
          <p:spPr bwMode="auto">
            <a:xfrm>
              <a:off x="2688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5934" name="Rectangle 70"/>
            <p:cNvSpPr>
              <a:spLocks noChangeArrowheads="1"/>
            </p:cNvSpPr>
            <p:nvPr/>
          </p:nvSpPr>
          <p:spPr bwMode="auto">
            <a:xfrm>
              <a:off x="2064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5935" name="Rectangle 71"/>
            <p:cNvSpPr>
              <a:spLocks noChangeArrowheads="1"/>
            </p:cNvSpPr>
            <p:nvPr/>
          </p:nvSpPr>
          <p:spPr bwMode="auto">
            <a:xfrm>
              <a:off x="3984" y="2496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35936" name="Rectangle 72"/>
            <p:cNvSpPr>
              <a:spLocks noChangeArrowheads="1"/>
            </p:cNvSpPr>
            <p:nvPr/>
          </p:nvSpPr>
          <p:spPr bwMode="auto">
            <a:xfrm>
              <a:off x="4111" y="3313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5937" name="Rectangle 73"/>
            <p:cNvSpPr>
              <a:spLocks noChangeArrowheads="1"/>
            </p:cNvSpPr>
            <p:nvPr/>
          </p:nvSpPr>
          <p:spPr bwMode="auto">
            <a:xfrm>
              <a:off x="3120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5938" name="Line 74"/>
            <p:cNvSpPr>
              <a:spLocks noChangeShapeType="1"/>
            </p:cNvSpPr>
            <p:nvPr/>
          </p:nvSpPr>
          <p:spPr bwMode="auto">
            <a:xfrm>
              <a:off x="2688" y="2976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939" name="Line 75"/>
            <p:cNvSpPr>
              <a:spLocks noChangeShapeType="1"/>
            </p:cNvSpPr>
            <p:nvPr/>
          </p:nvSpPr>
          <p:spPr bwMode="auto">
            <a:xfrm flipV="1">
              <a:off x="2016" y="302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5940" name="Line 76"/>
            <p:cNvSpPr>
              <a:spLocks noChangeShapeType="1"/>
            </p:cNvSpPr>
            <p:nvPr/>
          </p:nvSpPr>
          <p:spPr bwMode="auto">
            <a:xfrm>
              <a:off x="1584" y="2544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5941" name="Rectangle 77"/>
            <p:cNvSpPr>
              <a:spLocks noChangeArrowheads="1"/>
            </p:cNvSpPr>
            <p:nvPr/>
          </p:nvSpPr>
          <p:spPr bwMode="auto">
            <a:xfrm>
              <a:off x="2064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663631" name="Line 79"/>
          <p:cNvSpPr>
            <a:spLocks noChangeShapeType="1"/>
          </p:cNvSpPr>
          <p:nvPr/>
        </p:nvSpPr>
        <p:spPr bwMode="auto">
          <a:xfrm flipV="1">
            <a:off x="4191000" y="3962400"/>
            <a:ext cx="1143000" cy="609600"/>
          </a:xfrm>
          <a:prstGeom prst="line">
            <a:avLst/>
          </a:prstGeom>
          <a:noFill/>
          <a:ln w="28575">
            <a:solidFill>
              <a:srgbClr val="66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3632" name="Line 80"/>
          <p:cNvSpPr>
            <a:spLocks noChangeShapeType="1"/>
          </p:cNvSpPr>
          <p:nvPr/>
        </p:nvSpPr>
        <p:spPr bwMode="auto">
          <a:xfrm flipV="1">
            <a:off x="2514600" y="3810000"/>
            <a:ext cx="28194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3633" name="Line 81"/>
          <p:cNvSpPr>
            <a:spLocks noChangeShapeType="1"/>
          </p:cNvSpPr>
          <p:nvPr/>
        </p:nvSpPr>
        <p:spPr bwMode="auto">
          <a:xfrm flipH="1">
            <a:off x="3124200" y="4800600"/>
            <a:ext cx="838200" cy="685800"/>
          </a:xfrm>
          <a:prstGeom prst="line">
            <a:avLst/>
          </a:prstGeom>
          <a:noFill/>
          <a:ln w="28575">
            <a:solidFill>
              <a:srgbClr val="66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3634" name="Line 82"/>
          <p:cNvSpPr>
            <a:spLocks noChangeShapeType="1"/>
          </p:cNvSpPr>
          <p:nvPr/>
        </p:nvSpPr>
        <p:spPr bwMode="auto">
          <a:xfrm>
            <a:off x="4267200" y="4724400"/>
            <a:ext cx="1295400" cy="609600"/>
          </a:xfrm>
          <a:prstGeom prst="line">
            <a:avLst/>
          </a:prstGeom>
          <a:noFill/>
          <a:ln w="28575">
            <a:solidFill>
              <a:srgbClr val="66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3635" name="Line 83"/>
          <p:cNvSpPr>
            <a:spLocks noChangeShapeType="1"/>
          </p:cNvSpPr>
          <p:nvPr/>
        </p:nvSpPr>
        <p:spPr bwMode="auto">
          <a:xfrm flipH="1" flipV="1">
            <a:off x="2514600" y="4038600"/>
            <a:ext cx="1371600" cy="533400"/>
          </a:xfrm>
          <a:prstGeom prst="line">
            <a:avLst/>
          </a:prstGeom>
          <a:noFill/>
          <a:ln w="28575">
            <a:solidFill>
              <a:srgbClr val="66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3636" name="Line 84"/>
          <p:cNvSpPr>
            <a:spLocks noChangeShapeType="1"/>
          </p:cNvSpPr>
          <p:nvPr/>
        </p:nvSpPr>
        <p:spPr bwMode="auto">
          <a:xfrm flipV="1">
            <a:off x="2532063" y="3827463"/>
            <a:ext cx="2819400" cy="152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3637" name="Line 85"/>
          <p:cNvSpPr>
            <a:spLocks noChangeShapeType="1"/>
          </p:cNvSpPr>
          <p:nvPr/>
        </p:nvSpPr>
        <p:spPr bwMode="auto">
          <a:xfrm flipV="1">
            <a:off x="3200400" y="4800600"/>
            <a:ext cx="7620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3638" name="Line 86"/>
          <p:cNvSpPr>
            <a:spLocks noChangeShapeType="1"/>
          </p:cNvSpPr>
          <p:nvPr/>
        </p:nvSpPr>
        <p:spPr bwMode="auto">
          <a:xfrm flipH="1" flipV="1">
            <a:off x="4343400" y="4829175"/>
            <a:ext cx="1187450" cy="600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3639" name="Line 87"/>
          <p:cNvSpPr>
            <a:spLocks noChangeShapeType="1"/>
          </p:cNvSpPr>
          <p:nvPr/>
        </p:nvSpPr>
        <p:spPr bwMode="auto">
          <a:xfrm flipV="1">
            <a:off x="4267200" y="3962400"/>
            <a:ext cx="11430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3640" name="Line 88"/>
          <p:cNvSpPr>
            <a:spLocks noChangeShapeType="1"/>
          </p:cNvSpPr>
          <p:nvPr/>
        </p:nvSpPr>
        <p:spPr bwMode="auto">
          <a:xfrm flipV="1">
            <a:off x="5791200" y="4953000"/>
            <a:ext cx="137160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5899" name="Text Box 89"/>
          <p:cNvSpPr txBox="1">
            <a:spLocks noChangeArrowheads="1"/>
          </p:cNvSpPr>
          <p:nvPr/>
        </p:nvSpPr>
        <p:spPr bwMode="auto">
          <a:xfrm>
            <a:off x="7127875" y="42259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5900" name="Text Box 90"/>
          <p:cNvSpPr txBox="1">
            <a:spLocks noChangeArrowheads="1"/>
          </p:cNvSpPr>
          <p:nvPr/>
        </p:nvSpPr>
        <p:spPr bwMode="auto">
          <a:xfrm>
            <a:off x="5719763" y="561975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5901" name="Text Box 91"/>
          <p:cNvSpPr txBox="1">
            <a:spLocks noChangeArrowheads="1"/>
          </p:cNvSpPr>
          <p:nvPr/>
        </p:nvSpPr>
        <p:spPr bwMode="auto">
          <a:xfrm>
            <a:off x="5561013" y="325278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663644" name="Text Box 92"/>
          <p:cNvSpPr txBox="1">
            <a:spLocks noChangeArrowheads="1"/>
          </p:cNvSpPr>
          <p:nvPr/>
        </p:nvSpPr>
        <p:spPr bwMode="auto">
          <a:xfrm>
            <a:off x="3930650" y="41751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63645" name="Text Box 93"/>
          <p:cNvSpPr txBox="1">
            <a:spLocks noChangeArrowheads="1"/>
          </p:cNvSpPr>
          <p:nvPr/>
        </p:nvSpPr>
        <p:spPr bwMode="auto">
          <a:xfrm>
            <a:off x="2193925" y="35163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5904" name="Text Box 94"/>
          <p:cNvSpPr txBox="1">
            <a:spLocks noChangeArrowheads="1"/>
          </p:cNvSpPr>
          <p:nvPr/>
        </p:nvSpPr>
        <p:spPr bwMode="auto">
          <a:xfrm>
            <a:off x="2846388" y="567848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63647" name="Oval 95"/>
          <p:cNvSpPr>
            <a:spLocks noChangeArrowheads="1"/>
          </p:cNvSpPr>
          <p:nvPr/>
        </p:nvSpPr>
        <p:spPr bwMode="auto">
          <a:xfrm>
            <a:off x="1828800" y="1793875"/>
            <a:ext cx="723900" cy="560388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3648" name="Line 96"/>
          <p:cNvSpPr>
            <a:spLocks noChangeShapeType="1"/>
          </p:cNvSpPr>
          <p:nvPr/>
        </p:nvSpPr>
        <p:spPr bwMode="auto">
          <a:xfrm flipH="1" flipV="1">
            <a:off x="2519363" y="4029075"/>
            <a:ext cx="1303337" cy="5683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63649" name="Line 97"/>
          <p:cNvSpPr>
            <a:spLocks noChangeShapeType="1"/>
          </p:cNvSpPr>
          <p:nvPr/>
        </p:nvSpPr>
        <p:spPr bwMode="auto">
          <a:xfrm flipH="1" flipV="1">
            <a:off x="2371725" y="4227513"/>
            <a:ext cx="449263" cy="106045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63650" name="Oval 98"/>
          <p:cNvSpPr>
            <a:spLocks noChangeArrowheads="1"/>
          </p:cNvSpPr>
          <p:nvPr/>
        </p:nvSpPr>
        <p:spPr bwMode="auto">
          <a:xfrm>
            <a:off x="5580063" y="1778000"/>
            <a:ext cx="733425" cy="525463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3651" name="Text Box 99"/>
          <p:cNvSpPr txBox="1">
            <a:spLocks noChangeArrowheads="1"/>
          </p:cNvSpPr>
          <p:nvPr/>
        </p:nvSpPr>
        <p:spPr bwMode="auto">
          <a:xfrm>
            <a:off x="2433638" y="34290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663652" name="Text Box 100"/>
          <p:cNvSpPr txBox="1">
            <a:spLocks noChangeArrowheads="1"/>
          </p:cNvSpPr>
          <p:nvPr/>
        </p:nvSpPr>
        <p:spPr bwMode="auto">
          <a:xfrm>
            <a:off x="3741738" y="4054475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663653" name="Text Box 101"/>
          <p:cNvSpPr txBox="1">
            <a:spLocks noChangeArrowheads="1"/>
          </p:cNvSpPr>
          <p:nvPr/>
        </p:nvSpPr>
        <p:spPr bwMode="auto">
          <a:xfrm>
            <a:off x="520700" y="6115050"/>
            <a:ext cx="6643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Node 4 could have chosen 2 as next node because of tie </a:t>
            </a:r>
          </a:p>
        </p:txBody>
      </p:sp>
      <p:pic>
        <p:nvPicPr>
          <p:cNvPr id="61" name="Picture 78" descr="BD05210_[1]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77" y="4100758"/>
            <a:ext cx="455541" cy="43764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6199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3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3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3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3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63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663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663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663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663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3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3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3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3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3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3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3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3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663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66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1" dur="500"/>
                                        <p:tgtEl>
                                          <p:spTgt spid="663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4" dur="500"/>
                                        <p:tgtEl>
                                          <p:spTgt spid="663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7" dur="500"/>
                                        <p:tgtEl>
                                          <p:spTgt spid="663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0" dur="500"/>
                                        <p:tgtEl>
                                          <p:spTgt spid="663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3" dur="500"/>
                                        <p:tgtEl>
                                          <p:spTgt spid="663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66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663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66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66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66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3" dur="500"/>
                                        <p:tgtEl>
                                          <p:spTgt spid="663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6" dur="500"/>
                                        <p:tgtEl>
                                          <p:spTgt spid="663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663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663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644" grpId="0"/>
      <p:bldP spid="663645" grpId="0"/>
      <p:bldP spid="663647" grpId="0" animBg="1"/>
      <p:bldP spid="663647" grpId="1" animBg="1"/>
      <p:bldP spid="663650" grpId="0" animBg="1"/>
      <p:bldP spid="663650" grpId="1" animBg="1"/>
      <p:bldP spid="663651" grpId="0"/>
      <p:bldP spid="663652" grpId="0"/>
      <p:bldP spid="6636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4578" name="Group 2"/>
          <p:cNvGraphicFramePr>
            <a:graphicFrameLocks noGrp="1"/>
          </p:cNvGraphicFramePr>
          <p:nvPr>
            <p:ph sz="half" idx="2"/>
          </p:nvPr>
        </p:nvGraphicFramePr>
        <p:xfrm>
          <a:off x="292100" y="338138"/>
          <a:ext cx="7504113" cy="2438402"/>
        </p:xfrm>
        <a:graphic>
          <a:graphicData uri="http://schemas.openxmlformats.org/drawingml/2006/table">
            <a:tbl>
              <a:tblPr/>
              <a:tblGrid>
                <a:gridCol w="1243013">
                  <a:extLst>
                    <a:ext uri="{9D8B030D-6E8A-4147-A177-3AD203B41FA5}">
                      <a16:colId xmlns:a16="http://schemas.microsoft.com/office/drawing/2014/main" val="332890874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09172161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07458018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397512808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21378121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505251777"/>
                    </a:ext>
                  </a:extLst>
                </a:gridCol>
              </a:tblGrid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Iteration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187002"/>
                  </a:ext>
                </a:extLst>
              </a:tr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Initial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(6, 1)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696448"/>
                  </a:ext>
                </a:extLst>
              </a:tr>
              <a:tr h="488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777836"/>
                  </a:ext>
                </a:extLst>
              </a:tr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2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(5,5)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646958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3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(4,6)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(5,5)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561531"/>
                  </a:ext>
                </a:extLst>
              </a:tr>
            </a:tbl>
          </a:graphicData>
        </a:graphic>
      </p:graphicFrame>
      <p:sp>
        <p:nvSpPr>
          <p:cNvPr id="36910" name="Text Box 46"/>
          <p:cNvSpPr txBox="1">
            <a:spLocks noChangeArrowheads="1"/>
          </p:cNvSpPr>
          <p:nvPr/>
        </p:nvSpPr>
        <p:spPr bwMode="auto">
          <a:xfrm>
            <a:off x="7696200" y="4343400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grpSp>
        <p:nvGrpSpPr>
          <p:cNvPr id="36911" name="Group 47"/>
          <p:cNvGrpSpPr>
            <a:grpSpLocks/>
          </p:cNvGrpSpPr>
          <p:nvPr/>
        </p:nvGrpSpPr>
        <p:grpSpPr bwMode="auto">
          <a:xfrm>
            <a:off x="2133600" y="3581400"/>
            <a:ext cx="5397500" cy="2278063"/>
            <a:chOff x="1344" y="2256"/>
            <a:chExt cx="3400" cy="1435"/>
          </a:xfrm>
        </p:grpSpPr>
        <p:sp>
          <p:nvSpPr>
            <p:cNvPr id="36934" name="Oval 48"/>
            <p:cNvSpPr>
              <a:spLocks noChangeArrowheads="1"/>
            </p:cNvSpPr>
            <p:nvPr/>
          </p:nvSpPr>
          <p:spPr bwMode="auto">
            <a:xfrm>
              <a:off x="3360" y="2278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6935" name="Oval 49"/>
            <p:cNvSpPr>
              <a:spLocks noChangeArrowheads="1"/>
            </p:cNvSpPr>
            <p:nvPr/>
          </p:nvSpPr>
          <p:spPr bwMode="auto">
            <a:xfrm>
              <a:off x="1344" y="240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6936" name="Oval 50"/>
            <p:cNvSpPr>
              <a:spLocks noChangeArrowheads="1"/>
            </p:cNvSpPr>
            <p:nvPr/>
          </p:nvSpPr>
          <p:spPr bwMode="auto">
            <a:xfrm>
              <a:off x="345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6937" name="Oval 51"/>
            <p:cNvSpPr>
              <a:spLocks noChangeArrowheads="1"/>
            </p:cNvSpPr>
            <p:nvPr/>
          </p:nvSpPr>
          <p:spPr bwMode="auto">
            <a:xfrm>
              <a:off x="2456" y="281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6938" name="Oval 52"/>
            <p:cNvSpPr>
              <a:spLocks noChangeArrowheads="1"/>
            </p:cNvSpPr>
            <p:nvPr/>
          </p:nvSpPr>
          <p:spPr bwMode="auto">
            <a:xfrm>
              <a:off x="4512" y="2967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6939" name="Oval 53"/>
            <p:cNvSpPr>
              <a:spLocks noChangeArrowheads="1"/>
            </p:cNvSpPr>
            <p:nvPr/>
          </p:nvSpPr>
          <p:spPr bwMode="auto">
            <a:xfrm>
              <a:off x="177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6940" name="Rectangle 54"/>
            <p:cNvSpPr>
              <a:spLocks noChangeArrowheads="1"/>
            </p:cNvSpPr>
            <p:nvPr/>
          </p:nvSpPr>
          <p:spPr bwMode="auto">
            <a:xfrm>
              <a:off x="3391" y="2256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6941" name="Line 55"/>
            <p:cNvSpPr>
              <a:spLocks noChangeShapeType="1"/>
            </p:cNvSpPr>
            <p:nvPr/>
          </p:nvSpPr>
          <p:spPr bwMode="auto">
            <a:xfrm flipV="1">
              <a:off x="1584" y="2400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942" name="Rectangle 56"/>
            <p:cNvSpPr>
              <a:spLocks noChangeArrowheads="1"/>
            </p:cNvSpPr>
            <p:nvPr/>
          </p:nvSpPr>
          <p:spPr bwMode="auto">
            <a:xfrm>
              <a:off x="1344" y="2400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6943" name="Rectangle 57"/>
            <p:cNvSpPr>
              <a:spLocks noChangeArrowheads="1"/>
            </p:cNvSpPr>
            <p:nvPr/>
          </p:nvSpPr>
          <p:spPr bwMode="auto">
            <a:xfrm>
              <a:off x="3487" y="332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36944" name="Rectangle 58"/>
            <p:cNvSpPr>
              <a:spLocks noChangeArrowheads="1"/>
            </p:cNvSpPr>
            <p:nvPr/>
          </p:nvSpPr>
          <p:spPr bwMode="auto">
            <a:xfrm>
              <a:off x="2487" y="2784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6945" name="Rectangle 59"/>
            <p:cNvSpPr>
              <a:spLocks noChangeArrowheads="1"/>
            </p:cNvSpPr>
            <p:nvPr/>
          </p:nvSpPr>
          <p:spPr bwMode="auto">
            <a:xfrm>
              <a:off x="4543" y="2945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36946" name="Rectangle 60"/>
            <p:cNvSpPr>
              <a:spLocks noChangeArrowheads="1"/>
            </p:cNvSpPr>
            <p:nvPr/>
          </p:nvSpPr>
          <p:spPr bwMode="auto">
            <a:xfrm>
              <a:off x="1807" y="332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6947" name="Line 61"/>
            <p:cNvSpPr>
              <a:spLocks noChangeShapeType="1"/>
            </p:cNvSpPr>
            <p:nvPr/>
          </p:nvSpPr>
          <p:spPr bwMode="auto">
            <a:xfrm>
              <a:off x="1488" y="2640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948" name="Line 62"/>
            <p:cNvSpPr>
              <a:spLocks noChangeShapeType="1"/>
            </p:cNvSpPr>
            <p:nvPr/>
          </p:nvSpPr>
          <p:spPr bwMode="auto">
            <a:xfrm>
              <a:off x="2016" y="3456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949" name="Line 63"/>
            <p:cNvSpPr>
              <a:spLocks noChangeShapeType="1"/>
            </p:cNvSpPr>
            <p:nvPr/>
          </p:nvSpPr>
          <p:spPr bwMode="auto">
            <a:xfrm flipV="1">
              <a:off x="3696" y="3151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950" name="Line 64"/>
            <p:cNvSpPr>
              <a:spLocks noChangeShapeType="1"/>
            </p:cNvSpPr>
            <p:nvPr/>
          </p:nvSpPr>
          <p:spPr bwMode="auto">
            <a:xfrm>
              <a:off x="3552" y="2448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951" name="Line 65"/>
            <p:cNvSpPr>
              <a:spLocks noChangeShapeType="1"/>
            </p:cNvSpPr>
            <p:nvPr/>
          </p:nvSpPr>
          <p:spPr bwMode="auto">
            <a:xfrm flipH="1">
              <a:off x="2688" y="2496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952" name="Rectangle 66"/>
            <p:cNvSpPr>
              <a:spLocks noChangeArrowheads="1"/>
            </p:cNvSpPr>
            <p:nvPr/>
          </p:nvSpPr>
          <p:spPr bwMode="auto">
            <a:xfrm>
              <a:off x="2352" y="225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6953" name="Rectangle 67"/>
            <p:cNvSpPr>
              <a:spLocks noChangeArrowheads="1"/>
            </p:cNvSpPr>
            <p:nvPr/>
          </p:nvSpPr>
          <p:spPr bwMode="auto">
            <a:xfrm>
              <a:off x="1440" y="297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6954" name="Rectangle 68"/>
            <p:cNvSpPr>
              <a:spLocks noChangeArrowheads="1"/>
            </p:cNvSpPr>
            <p:nvPr/>
          </p:nvSpPr>
          <p:spPr bwMode="auto">
            <a:xfrm>
              <a:off x="2640" y="350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6955" name="Rectangle 69"/>
            <p:cNvSpPr>
              <a:spLocks noChangeArrowheads="1"/>
            </p:cNvSpPr>
            <p:nvPr/>
          </p:nvSpPr>
          <p:spPr bwMode="auto">
            <a:xfrm>
              <a:off x="2688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6956" name="Rectangle 70"/>
            <p:cNvSpPr>
              <a:spLocks noChangeArrowheads="1"/>
            </p:cNvSpPr>
            <p:nvPr/>
          </p:nvSpPr>
          <p:spPr bwMode="auto">
            <a:xfrm>
              <a:off x="2064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6957" name="Rectangle 71"/>
            <p:cNvSpPr>
              <a:spLocks noChangeArrowheads="1"/>
            </p:cNvSpPr>
            <p:nvPr/>
          </p:nvSpPr>
          <p:spPr bwMode="auto">
            <a:xfrm>
              <a:off x="3984" y="2496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36958" name="Rectangle 72"/>
            <p:cNvSpPr>
              <a:spLocks noChangeArrowheads="1"/>
            </p:cNvSpPr>
            <p:nvPr/>
          </p:nvSpPr>
          <p:spPr bwMode="auto">
            <a:xfrm>
              <a:off x="4111" y="3313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6959" name="Rectangle 73"/>
            <p:cNvSpPr>
              <a:spLocks noChangeArrowheads="1"/>
            </p:cNvSpPr>
            <p:nvPr/>
          </p:nvSpPr>
          <p:spPr bwMode="auto">
            <a:xfrm>
              <a:off x="3120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6960" name="Line 74"/>
            <p:cNvSpPr>
              <a:spLocks noChangeShapeType="1"/>
            </p:cNvSpPr>
            <p:nvPr/>
          </p:nvSpPr>
          <p:spPr bwMode="auto">
            <a:xfrm>
              <a:off x="2688" y="2976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961" name="Line 75"/>
            <p:cNvSpPr>
              <a:spLocks noChangeShapeType="1"/>
            </p:cNvSpPr>
            <p:nvPr/>
          </p:nvSpPr>
          <p:spPr bwMode="auto">
            <a:xfrm flipV="1">
              <a:off x="2016" y="302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6962" name="Line 76"/>
            <p:cNvSpPr>
              <a:spLocks noChangeShapeType="1"/>
            </p:cNvSpPr>
            <p:nvPr/>
          </p:nvSpPr>
          <p:spPr bwMode="auto">
            <a:xfrm>
              <a:off x="1584" y="2544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6963" name="Rectangle 77"/>
            <p:cNvSpPr>
              <a:spLocks noChangeArrowheads="1"/>
            </p:cNvSpPr>
            <p:nvPr/>
          </p:nvSpPr>
          <p:spPr bwMode="auto">
            <a:xfrm>
              <a:off x="2064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664655" name="Line 79"/>
          <p:cNvSpPr>
            <a:spLocks noChangeShapeType="1"/>
          </p:cNvSpPr>
          <p:nvPr/>
        </p:nvSpPr>
        <p:spPr bwMode="auto">
          <a:xfrm>
            <a:off x="3200400" y="5486400"/>
            <a:ext cx="2286000" cy="76200"/>
          </a:xfrm>
          <a:prstGeom prst="line">
            <a:avLst/>
          </a:prstGeom>
          <a:noFill/>
          <a:ln w="28575">
            <a:solidFill>
              <a:srgbClr val="66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4656" name="Line 80"/>
          <p:cNvSpPr>
            <a:spLocks noChangeShapeType="1"/>
          </p:cNvSpPr>
          <p:nvPr/>
        </p:nvSpPr>
        <p:spPr bwMode="auto">
          <a:xfrm flipH="1">
            <a:off x="3200400" y="4800600"/>
            <a:ext cx="762000" cy="609600"/>
          </a:xfrm>
          <a:prstGeom prst="line">
            <a:avLst/>
          </a:prstGeom>
          <a:noFill/>
          <a:ln w="28575">
            <a:solidFill>
              <a:srgbClr val="66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4657" name="Line 81"/>
          <p:cNvSpPr>
            <a:spLocks noChangeShapeType="1"/>
          </p:cNvSpPr>
          <p:nvPr/>
        </p:nvSpPr>
        <p:spPr bwMode="auto">
          <a:xfrm flipH="1" flipV="1">
            <a:off x="2362200" y="4191000"/>
            <a:ext cx="533400" cy="1143000"/>
          </a:xfrm>
          <a:prstGeom prst="line">
            <a:avLst/>
          </a:prstGeom>
          <a:noFill/>
          <a:ln w="28575">
            <a:solidFill>
              <a:srgbClr val="66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4658" name="Line 82"/>
          <p:cNvSpPr>
            <a:spLocks noChangeShapeType="1"/>
          </p:cNvSpPr>
          <p:nvPr/>
        </p:nvSpPr>
        <p:spPr bwMode="auto">
          <a:xfrm flipV="1">
            <a:off x="2514600" y="3733800"/>
            <a:ext cx="2819400" cy="152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4659" name="Line 83"/>
          <p:cNvSpPr>
            <a:spLocks noChangeShapeType="1"/>
          </p:cNvSpPr>
          <p:nvPr/>
        </p:nvSpPr>
        <p:spPr bwMode="auto">
          <a:xfrm>
            <a:off x="4233863" y="4821238"/>
            <a:ext cx="1219200" cy="584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4660" name="Line 84"/>
          <p:cNvSpPr>
            <a:spLocks noChangeShapeType="1"/>
          </p:cNvSpPr>
          <p:nvPr/>
        </p:nvSpPr>
        <p:spPr bwMode="auto">
          <a:xfrm flipV="1">
            <a:off x="3124200" y="4724400"/>
            <a:ext cx="7620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4661" name="Line 85"/>
          <p:cNvSpPr>
            <a:spLocks noChangeShapeType="1"/>
          </p:cNvSpPr>
          <p:nvPr/>
        </p:nvSpPr>
        <p:spPr bwMode="auto">
          <a:xfrm flipV="1">
            <a:off x="5867400" y="5029200"/>
            <a:ext cx="137160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4662" name="Line 86"/>
          <p:cNvSpPr>
            <a:spLocks noChangeShapeType="1"/>
          </p:cNvSpPr>
          <p:nvPr/>
        </p:nvSpPr>
        <p:spPr bwMode="auto">
          <a:xfrm flipV="1">
            <a:off x="4267200" y="3962400"/>
            <a:ext cx="114300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4663" name="Line 87"/>
          <p:cNvSpPr>
            <a:spLocks noChangeShapeType="1"/>
          </p:cNvSpPr>
          <p:nvPr/>
        </p:nvSpPr>
        <p:spPr bwMode="auto">
          <a:xfrm flipV="1">
            <a:off x="2514600" y="3810000"/>
            <a:ext cx="2819400" cy="1524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4664" name="Line 88"/>
          <p:cNvSpPr>
            <a:spLocks noChangeShapeType="1"/>
          </p:cNvSpPr>
          <p:nvPr/>
        </p:nvSpPr>
        <p:spPr bwMode="auto">
          <a:xfrm flipV="1">
            <a:off x="4267200" y="3962400"/>
            <a:ext cx="10668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923" name="Text Box 89"/>
          <p:cNvSpPr txBox="1">
            <a:spLocks noChangeArrowheads="1"/>
          </p:cNvSpPr>
          <p:nvPr/>
        </p:nvSpPr>
        <p:spPr bwMode="auto">
          <a:xfrm>
            <a:off x="7145338" y="4175125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6924" name="Text Box 90"/>
          <p:cNvSpPr txBox="1">
            <a:spLocks noChangeArrowheads="1"/>
          </p:cNvSpPr>
          <p:nvPr/>
        </p:nvSpPr>
        <p:spPr bwMode="auto">
          <a:xfrm>
            <a:off x="5513388" y="564673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6925" name="Text Box 91"/>
          <p:cNvSpPr txBox="1">
            <a:spLocks noChangeArrowheads="1"/>
          </p:cNvSpPr>
          <p:nvPr/>
        </p:nvSpPr>
        <p:spPr bwMode="auto">
          <a:xfrm>
            <a:off x="3887788" y="41957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664668" name="Text Box 92"/>
          <p:cNvSpPr txBox="1">
            <a:spLocks noChangeArrowheads="1"/>
          </p:cNvSpPr>
          <p:nvPr/>
        </p:nvSpPr>
        <p:spPr bwMode="auto">
          <a:xfrm>
            <a:off x="5402263" y="329565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6927" name="Text Box 93"/>
          <p:cNvSpPr txBox="1">
            <a:spLocks noChangeArrowheads="1"/>
          </p:cNvSpPr>
          <p:nvPr/>
        </p:nvSpPr>
        <p:spPr bwMode="auto">
          <a:xfrm>
            <a:off x="2085975" y="344805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664670" name="Text Box 94"/>
          <p:cNvSpPr txBox="1">
            <a:spLocks noChangeArrowheads="1"/>
          </p:cNvSpPr>
          <p:nvPr/>
        </p:nvSpPr>
        <p:spPr bwMode="auto">
          <a:xfrm>
            <a:off x="2547938" y="572293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64671" name="Oval 95"/>
          <p:cNvSpPr>
            <a:spLocks noChangeArrowheads="1"/>
          </p:cNvSpPr>
          <p:nvPr/>
        </p:nvSpPr>
        <p:spPr bwMode="auto">
          <a:xfrm>
            <a:off x="4262438" y="2286000"/>
            <a:ext cx="819150" cy="56197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4672" name="Text Box 96"/>
          <p:cNvSpPr txBox="1">
            <a:spLocks noChangeArrowheads="1"/>
          </p:cNvSpPr>
          <p:nvPr/>
        </p:nvSpPr>
        <p:spPr bwMode="auto">
          <a:xfrm>
            <a:off x="5683250" y="32845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664673" name="Oval 97"/>
          <p:cNvSpPr>
            <a:spLocks noChangeArrowheads="1"/>
          </p:cNvSpPr>
          <p:nvPr/>
        </p:nvSpPr>
        <p:spPr bwMode="auto">
          <a:xfrm>
            <a:off x="3044825" y="2270125"/>
            <a:ext cx="760413" cy="57785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4674" name="Text Box 98"/>
          <p:cNvSpPr txBox="1">
            <a:spLocks noChangeArrowheads="1"/>
          </p:cNvSpPr>
          <p:nvPr/>
        </p:nvSpPr>
        <p:spPr bwMode="auto">
          <a:xfrm>
            <a:off x="2778125" y="57896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664675" name="Text Box 99"/>
          <p:cNvSpPr txBox="1">
            <a:spLocks noChangeArrowheads="1"/>
          </p:cNvSpPr>
          <p:nvPr/>
        </p:nvSpPr>
        <p:spPr bwMode="auto">
          <a:xfrm>
            <a:off x="896938" y="6100763"/>
            <a:ext cx="6573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Node 2 could have chosen 5 as next node because of tie</a:t>
            </a:r>
          </a:p>
        </p:txBody>
      </p:sp>
      <p:pic>
        <p:nvPicPr>
          <p:cNvPr id="59" name="Picture 78" descr="BD05210_[1]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77" y="4100758"/>
            <a:ext cx="455541" cy="43764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255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4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6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6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6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664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4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4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4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4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4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4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66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66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64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64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64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64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64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64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4" dur="500"/>
                                        <p:tgtEl>
                                          <p:spTgt spid="664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66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664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664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66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664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4" dur="500"/>
                                        <p:tgtEl>
                                          <p:spTgt spid="664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66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0" dur="500"/>
                                        <p:tgtEl>
                                          <p:spTgt spid="664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66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668" grpId="0"/>
      <p:bldP spid="664670" grpId="0"/>
      <p:bldP spid="664671" grpId="0" animBg="1"/>
      <p:bldP spid="664671" grpId="1" animBg="1"/>
      <p:bldP spid="664672" grpId="0"/>
      <p:bldP spid="664673" grpId="0" animBg="1"/>
      <p:bldP spid="664673" grpId="1" animBg="1"/>
      <p:bldP spid="664674" grpId="0"/>
      <p:bldP spid="66467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2133600" y="3581400"/>
            <a:ext cx="5397500" cy="2278063"/>
            <a:chOff x="1344" y="2256"/>
            <a:chExt cx="3400" cy="1435"/>
          </a:xfrm>
        </p:grpSpPr>
        <p:sp>
          <p:nvSpPr>
            <p:cNvPr id="37961" name="Oval 3"/>
            <p:cNvSpPr>
              <a:spLocks noChangeArrowheads="1"/>
            </p:cNvSpPr>
            <p:nvPr/>
          </p:nvSpPr>
          <p:spPr bwMode="auto">
            <a:xfrm>
              <a:off x="3360" y="2278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7962" name="Oval 4"/>
            <p:cNvSpPr>
              <a:spLocks noChangeArrowheads="1"/>
            </p:cNvSpPr>
            <p:nvPr/>
          </p:nvSpPr>
          <p:spPr bwMode="auto">
            <a:xfrm>
              <a:off x="345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7963" name="Oval 5"/>
            <p:cNvSpPr>
              <a:spLocks noChangeArrowheads="1"/>
            </p:cNvSpPr>
            <p:nvPr/>
          </p:nvSpPr>
          <p:spPr bwMode="auto">
            <a:xfrm>
              <a:off x="2456" y="2815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7964" name="Oval 6"/>
            <p:cNvSpPr>
              <a:spLocks noChangeArrowheads="1"/>
            </p:cNvSpPr>
            <p:nvPr/>
          </p:nvSpPr>
          <p:spPr bwMode="auto">
            <a:xfrm>
              <a:off x="4512" y="2967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7965" name="Oval 7"/>
            <p:cNvSpPr>
              <a:spLocks noChangeArrowheads="1"/>
            </p:cNvSpPr>
            <p:nvPr/>
          </p:nvSpPr>
          <p:spPr bwMode="auto">
            <a:xfrm>
              <a:off x="1776" y="3351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7966" name="Rectangle 8"/>
            <p:cNvSpPr>
              <a:spLocks noChangeArrowheads="1"/>
            </p:cNvSpPr>
            <p:nvPr/>
          </p:nvSpPr>
          <p:spPr bwMode="auto">
            <a:xfrm>
              <a:off x="3391" y="2280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7967" name="Line 9"/>
            <p:cNvSpPr>
              <a:spLocks noChangeShapeType="1"/>
            </p:cNvSpPr>
            <p:nvPr/>
          </p:nvSpPr>
          <p:spPr bwMode="auto">
            <a:xfrm flipV="1">
              <a:off x="1584" y="2400"/>
              <a:ext cx="17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7968" name="Rectangle 10"/>
            <p:cNvSpPr>
              <a:spLocks noChangeArrowheads="1"/>
            </p:cNvSpPr>
            <p:nvPr/>
          </p:nvSpPr>
          <p:spPr bwMode="auto">
            <a:xfrm>
              <a:off x="3487" y="3353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37969" name="Rectangle 11"/>
            <p:cNvSpPr>
              <a:spLocks noChangeArrowheads="1"/>
            </p:cNvSpPr>
            <p:nvPr/>
          </p:nvSpPr>
          <p:spPr bwMode="auto">
            <a:xfrm>
              <a:off x="2487" y="2808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7970" name="Rectangle 12"/>
            <p:cNvSpPr>
              <a:spLocks noChangeArrowheads="1"/>
            </p:cNvSpPr>
            <p:nvPr/>
          </p:nvSpPr>
          <p:spPr bwMode="auto">
            <a:xfrm>
              <a:off x="4543" y="2969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37971" name="Rectangle 13"/>
            <p:cNvSpPr>
              <a:spLocks noChangeArrowheads="1"/>
            </p:cNvSpPr>
            <p:nvPr/>
          </p:nvSpPr>
          <p:spPr bwMode="auto">
            <a:xfrm>
              <a:off x="1807" y="3353"/>
              <a:ext cx="19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7972" name="Line 14"/>
            <p:cNvSpPr>
              <a:spLocks noChangeShapeType="1"/>
            </p:cNvSpPr>
            <p:nvPr/>
          </p:nvSpPr>
          <p:spPr bwMode="auto">
            <a:xfrm>
              <a:off x="1488" y="2640"/>
              <a:ext cx="33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7973" name="Line 15"/>
            <p:cNvSpPr>
              <a:spLocks noChangeShapeType="1"/>
            </p:cNvSpPr>
            <p:nvPr/>
          </p:nvSpPr>
          <p:spPr bwMode="auto">
            <a:xfrm>
              <a:off x="2016" y="3456"/>
              <a:ext cx="1432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7974" name="Line 16"/>
            <p:cNvSpPr>
              <a:spLocks noChangeShapeType="1"/>
            </p:cNvSpPr>
            <p:nvPr/>
          </p:nvSpPr>
          <p:spPr bwMode="auto">
            <a:xfrm flipV="1">
              <a:off x="3696" y="3151"/>
              <a:ext cx="808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7975" name="Line 17"/>
            <p:cNvSpPr>
              <a:spLocks noChangeShapeType="1"/>
            </p:cNvSpPr>
            <p:nvPr/>
          </p:nvSpPr>
          <p:spPr bwMode="auto">
            <a:xfrm>
              <a:off x="3552" y="2448"/>
              <a:ext cx="972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7976" name="Line 18"/>
            <p:cNvSpPr>
              <a:spLocks noChangeShapeType="1"/>
            </p:cNvSpPr>
            <p:nvPr/>
          </p:nvSpPr>
          <p:spPr bwMode="auto">
            <a:xfrm flipH="1">
              <a:off x="2688" y="2496"/>
              <a:ext cx="72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7977" name="Rectangle 19"/>
            <p:cNvSpPr>
              <a:spLocks noChangeArrowheads="1"/>
            </p:cNvSpPr>
            <p:nvPr/>
          </p:nvSpPr>
          <p:spPr bwMode="auto">
            <a:xfrm>
              <a:off x="2352" y="225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7978" name="Rectangle 20"/>
            <p:cNvSpPr>
              <a:spLocks noChangeArrowheads="1"/>
            </p:cNvSpPr>
            <p:nvPr/>
          </p:nvSpPr>
          <p:spPr bwMode="auto">
            <a:xfrm>
              <a:off x="1440" y="2976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7979" name="Rectangle 21"/>
            <p:cNvSpPr>
              <a:spLocks noChangeArrowheads="1"/>
            </p:cNvSpPr>
            <p:nvPr/>
          </p:nvSpPr>
          <p:spPr bwMode="auto">
            <a:xfrm>
              <a:off x="2640" y="350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7980" name="Rectangle 22"/>
            <p:cNvSpPr>
              <a:spLocks noChangeArrowheads="1"/>
            </p:cNvSpPr>
            <p:nvPr/>
          </p:nvSpPr>
          <p:spPr bwMode="auto">
            <a:xfrm>
              <a:off x="2688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7981" name="Rectangle 23"/>
            <p:cNvSpPr>
              <a:spLocks noChangeArrowheads="1"/>
            </p:cNvSpPr>
            <p:nvPr/>
          </p:nvSpPr>
          <p:spPr bwMode="auto">
            <a:xfrm>
              <a:off x="2064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7982" name="Rectangle 24"/>
            <p:cNvSpPr>
              <a:spLocks noChangeArrowheads="1"/>
            </p:cNvSpPr>
            <p:nvPr/>
          </p:nvSpPr>
          <p:spPr bwMode="auto">
            <a:xfrm>
              <a:off x="3984" y="2496"/>
              <a:ext cx="17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37983" name="Rectangle 25"/>
            <p:cNvSpPr>
              <a:spLocks noChangeArrowheads="1"/>
            </p:cNvSpPr>
            <p:nvPr/>
          </p:nvSpPr>
          <p:spPr bwMode="auto">
            <a:xfrm>
              <a:off x="4111" y="3313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7984" name="Rectangle 26"/>
            <p:cNvSpPr>
              <a:spLocks noChangeArrowheads="1"/>
            </p:cNvSpPr>
            <p:nvPr/>
          </p:nvSpPr>
          <p:spPr bwMode="auto">
            <a:xfrm>
              <a:off x="3120" y="3024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7985" name="Line 27"/>
            <p:cNvSpPr>
              <a:spLocks noChangeShapeType="1"/>
            </p:cNvSpPr>
            <p:nvPr/>
          </p:nvSpPr>
          <p:spPr bwMode="auto">
            <a:xfrm>
              <a:off x="2688" y="2976"/>
              <a:ext cx="860" cy="3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7986" name="Line 28"/>
            <p:cNvSpPr>
              <a:spLocks noChangeShapeType="1"/>
            </p:cNvSpPr>
            <p:nvPr/>
          </p:nvSpPr>
          <p:spPr bwMode="auto">
            <a:xfrm flipV="1">
              <a:off x="2016" y="302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7987" name="Line 29"/>
            <p:cNvSpPr>
              <a:spLocks noChangeShapeType="1"/>
            </p:cNvSpPr>
            <p:nvPr/>
          </p:nvSpPr>
          <p:spPr bwMode="auto">
            <a:xfrm>
              <a:off x="1584" y="2544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7988" name="Rectangle 30"/>
            <p:cNvSpPr>
              <a:spLocks noChangeArrowheads="1"/>
            </p:cNvSpPr>
            <p:nvPr/>
          </p:nvSpPr>
          <p:spPr bwMode="auto">
            <a:xfrm>
              <a:off x="2064" y="2592"/>
              <a:ext cx="18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20000"/>
                </a:spcBef>
              </a:pPr>
              <a:r>
                <a:rPr lang="en-US" altLang="en-US" sz="16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37989" name="Oval 31"/>
            <p:cNvSpPr>
              <a:spLocks noChangeArrowheads="1"/>
            </p:cNvSpPr>
            <p:nvPr/>
          </p:nvSpPr>
          <p:spPr bwMode="auto">
            <a:xfrm>
              <a:off x="1344" y="2400"/>
              <a:ext cx="232" cy="232"/>
            </a:xfrm>
            <a:prstGeom prst="ellipse">
              <a:avLst/>
            </a:prstGeom>
            <a:solidFill>
              <a:srgbClr val="B1CCCB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7990" name="Rectangle 32"/>
            <p:cNvSpPr>
              <a:spLocks noChangeArrowheads="1"/>
            </p:cNvSpPr>
            <p:nvPr/>
          </p:nvSpPr>
          <p:spPr bwMode="auto">
            <a:xfrm>
              <a:off x="1344" y="2400"/>
              <a:ext cx="1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1</a:t>
              </a:r>
            </a:p>
          </p:txBody>
        </p:sp>
      </p:grpSp>
      <p:graphicFrame>
        <p:nvGraphicFramePr>
          <p:cNvPr id="665633" name="Group 33"/>
          <p:cNvGraphicFramePr>
            <a:graphicFrameLocks noGrp="1"/>
          </p:cNvGraphicFramePr>
          <p:nvPr>
            <p:ph sz="half" idx="2"/>
          </p:nvPr>
        </p:nvGraphicFramePr>
        <p:xfrm>
          <a:off x="339725" y="366713"/>
          <a:ext cx="7413625" cy="2917827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347972175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14309992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19951181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962226108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52191690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284621300"/>
                    </a:ext>
                  </a:extLst>
                </a:gridCol>
              </a:tblGrid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Iteration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Node 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319187"/>
                  </a:ext>
                </a:extLst>
              </a:tr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861185"/>
                  </a:ext>
                </a:extLst>
              </a:tr>
              <a:tr h="488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2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39138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3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(4,6)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(5,5)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010810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4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(2,9)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(4,6)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(5,5)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(6,2)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251786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694250"/>
                  </a:ext>
                </a:extLst>
              </a:tr>
            </a:tbl>
          </a:graphicData>
        </a:graphic>
      </p:graphicFrame>
      <p:sp>
        <p:nvSpPr>
          <p:cNvPr id="37942" name="Text Box 84"/>
          <p:cNvSpPr txBox="1">
            <a:spLocks noChangeArrowheads="1"/>
          </p:cNvSpPr>
          <p:nvPr/>
        </p:nvSpPr>
        <p:spPr bwMode="auto">
          <a:xfrm>
            <a:off x="7696200" y="4343400"/>
            <a:ext cx="70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San</a:t>
            </a:r>
          </a:p>
          <a:p>
            <a:pPr eaLnBrk="1" hangingPunct="1"/>
            <a:r>
              <a:rPr lang="en-US" altLang="en-US" sz="2800">
                <a:latin typeface="Monotype Corsiva" panose="03010101010201010101" pitchFamily="66" charset="0"/>
              </a:rPr>
              <a:t>Jose</a:t>
            </a:r>
          </a:p>
        </p:txBody>
      </p:sp>
      <p:sp>
        <p:nvSpPr>
          <p:cNvPr id="665686" name="Line 86"/>
          <p:cNvSpPr>
            <a:spLocks noChangeShapeType="1"/>
          </p:cNvSpPr>
          <p:nvPr/>
        </p:nvSpPr>
        <p:spPr bwMode="auto">
          <a:xfrm flipH="1" flipV="1">
            <a:off x="2362200" y="4191000"/>
            <a:ext cx="533400" cy="11430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5687" name="Line 87"/>
          <p:cNvSpPr>
            <a:spLocks noChangeShapeType="1"/>
          </p:cNvSpPr>
          <p:nvPr/>
        </p:nvSpPr>
        <p:spPr bwMode="auto">
          <a:xfrm>
            <a:off x="2362200" y="4114800"/>
            <a:ext cx="609600" cy="1219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5688" name="Line 88"/>
          <p:cNvSpPr>
            <a:spLocks noChangeShapeType="1"/>
          </p:cNvSpPr>
          <p:nvPr/>
        </p:nvSpPr>
        <p:spPr bwMode="auto">
          <a:xfrm flipH="1">
            <a:off x="4267200" y="3962400"/>
            <a:ext cx="10668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5689" name="Line 89"/>
          <p:cNvSpPr>
            <a:spLocks noChangeShapeType="1"/>
          </p:cNvSpPr>
          <p:nvPr/>
        </p:nvSpPr>
        <p:spPr bwMode="auto">
          <a:xfrm flipH="1">
            <a:off x="3208338" y="4765675"/>
            <a:ext cx="7620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5690" name="Line 90"/>
          <p:cNvSpPr>
            <a:spLocks noChangeShapeType="1"/>
          </p:cNvSpPr>
          <p:nvPr/>
        </p:nvSpPr>
        <p:spPr bwMode="auto">
          <a:xfrm>
            <a:off x="4179888" y="4810125"/>
            <a:ext cx="12192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5691" name="Line 91"/>
          <p:cNvSpPr>
            <a:spLocks noChangeShapeType="1"/>
          </p:cNvSpPr>
          <p:nvPr/>
        </p:nvSpPr>
        <p:spPr bwMode="auto">
          <a:xfrm flipV="1">
            <a:off x="2514600" y="3810000"/>
            <a:ext cx="2819400" cy="1524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65692" name="Line 92"/>
          <p:cNvSpPr>
            <a:spLocks noChangeShapeType="1"/>
          </p:cNvSpPr>
          <p:nvPr/>
        </p:nvSpPr>
        <p:spPr bwMode="auto">
          <a:xfrm flipH="1">
            <a:off x="5867400" y="4953000"/>
            <a:ext cx="129540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7951" name="Text Box 93"/>
          <p:cNvSpPr txBox="1">
            <a:spLocks noChangeArrowheads="1"/>
          </p:cNvSpPr>
          <p:nvPr/>
        </p:nvSpPr>
        <p:spPr bwMode="auto">
          <a:xfrm>
            <a:off x="7145338" y="4175125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7952" name="Text Box 94"/>
          <p:cNvSpPr txBox="1">
            <a:spLocks noChangeArrowheads="1"/>
          </p:cNvSpPr>
          <p:nvPr/>
        </p:nvSpPr>
        <p:spPr bwMode="auto">
          <a:xfrm>
            <a:off x="5589588" y="33956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665695" name="Text Box 95"/>
          <p:cNvSpPr txBox="1">
            <a:spLocks noChangeArrowheads="1"/>
          </p:cNvSpPr>
          <p:nvPr/>
        </p:nvSpPr>
        <p:spPr bwMode="auto">
          <a:xfrm>
            <a:off x="2179638" y="346233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7954" name="Text Box 96"/>
          <p:cNvSpPr txBox="1">
            <a:spLocks noChangeArrowheads="1"/>
          </p:cNvSpPr>
          <p:nvPr/>
        </p:nvSpPr>
        <p:spPr bwMode="auto">
          <a:xfrm>
            <a:off x="3886200" y="41513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7955" name="Text Box 97"/>
          <p:cNvSpPr txBox="1">
            <a:spLocks noChangeArrowheads="1"/>
          </p:cNvSpPr>
          <p:nvPr/>
        </p:nvSpPr>
        <p:spPr bwMode="auto">
          <a:xfrm>
            <a:off x="2795588" y="561498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665698" name="Oval 98"/>
          <p:cNvSpPr>
            <a:spLocks noChangeArrowheads="1"/>
          </p:cNvSpPr>
          <p:nvPr/>
        </p:nvSpPr>
        <p:spPr bwMode="auto">
          <a:xfrm>
            <a:off x="1749425" y="2354263"/>
            <a:ext cx="723900" cy="569912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65699" name="Line 99"/>
          <p:cNvSpPr>
            <a:spLocks noChangeShapeType="1"/>
          </p:cNvSpPr>
          <p:nvPr/>
        </p:nvSpPr>
        <p:spPr bwMode="auto">
          <a:xfrm flipH="1" flipV="1">
            <a:off x="2544763" y="4089400"/>
            <a:ext cx="1268412" cy="517525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65700" name="Text Box 100"/>
          <p:cNvSpPr txBox="1">
            <a:spLocks noChangeArrowheads="1"/>
          </p:cNvSpPr>
          <p:nvPr/>
        </p:nvSpPr>
        <p:spPr bwMode="auto">
          <a:xfrm>
            <a:off x="2409825" y="34766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9</a:t>
            </a:r>
          </a:p>
        </p:txBody>
      </p:sp>
      <p:sp>
        <p:nvSpPr>
          <p:cNvPr id="37959" name="Text Box 101"/>
          <p:cNvSpPr txBox="1">
            <a:spLocks noChangeArrowheads="1"/>
          </p:cNvSpPr>
          <p:nvPr/>
        </p:nvSpPr>
        <p:spPr bwMode="auto">
          <a:xfrm>
            <a:off x="5657850" y="56213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65702" name="Text Box 102"/>
          <p:cNvSpPr txBox="1">
            <a:spLocks noChangeArrowheads="1"/>
          </p:cNvSpPr>
          <p:nvPr/>
        </p:nvSpPr>
        <p:spPr bwMode="auto">
          <a:xfrm>
            <a:off x="468313" y="5984875"/>
            <a:ext cx="6573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Node 1 could have chosen 3 as next node because of tie</a:t>
            </a:r>
          </a:p>
        </p:txBody>
      </p:sp>
      <p:pic>
        <p:nvPicPr>
          <p:cNvPr id="55" name="Picture 78" descr="BD05210_[1]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77" y="4100758"/>
            <a:ext cx="455541" cy="43764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627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6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5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5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5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6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665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6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6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66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665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66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6" dur="500"/>
                                        <p:tgtEl>
                                          <p:spTgt spid="665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665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95" grpId="0"/>
      <p:bldP spid="665698" grpId="0" animBg="1"/>
      <p:bldP spid="665698" grpId="1" animBg="1"/>
      <p:bldP spid="665700" grpId="0"/>
      <p:bldP spid="66570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710" name="Rectangle 86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r">
              <a:defRPr/>
            </a:pPr>
            <a:r>
              <a:rPr lang="en-US" dirty="0">
                <a:ea typeface="+mj-ea"/>
                <a:cs typeface="+mj-cs"/>
              </a:rPr>
              <a:t>Counting to Infinity Problem</a:t>
            </a: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979488" y="1231900"/>
            <a:ext cx="4935537" cy="1335088"/>
            <a:chOff x="1160" y="781"/>
            <a:chExt cx="3109" cy="841"/>
          </a:xfrm>
        </p:grpSpPr>
        <p:sp>
          <p:nvSpPr>
            <p:cNvPr id="11329" name="Oval 3"/>
            <p:cNvSpPr>
              <a:spLocks noChangeArrowheads="1"/>
            </p:cNvSpPr>
            <p:nvPr/>
          </p:nvSpPr>
          <p:spPr bwMode="auto">
            <a:xfrm>
              <a:off x="3179" y="781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330" name="Rectangle 4"/>
            <p:cNvSpPr>
              <a:spLocks noChangeArrowheads="1"/>
            </p:cNvSpPr>
            <p:nvPr/>
          </p:nvSpPr>
          <p:spPr bwMode="auto">
            <a:xfrm>
              <a:off x="3286" y="83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31" name="Oval 5"/>
            <p:cNvSpPr>
              <a:spLocks noChangeArrowheads="1"/>
            </p:cNvSpPr>
            <p:nvPr/>
          </p:nvSpPr>
          <p:spPr bwMode="auto">
            <a:xfrm>
              <a:off x="1585" y="781"/>
              <a:ext cx="294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332" name="Rectangle 6"/>
            <p:cNvSpPr>
              <a:spLocks noChangeArrowheads="1"/>
            </p:cNvSpPr>
            <p:nvPr/>
          </p:nvSpPr>
          <p:spPr bwMode="auto">
            <a:xfrm>
              <a:off x="1693" y="83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33" name="Oval 7"/>
            <p:cNvSpPr>
              <a:spLocks noChangeArrowheads="1"/>
            </p:cNvSpPr>
            <p:nvPr/>
          </p:nvSpPr>
          <p:spPr bwMode="auto">
            <a:xfrm>
              <a:off x="2370" y="781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334" name="Rectangle 8"/>
            <p:cNvSpPr>
              <a:spLocks noChangeArrowheads="1"/>
            </p:cNvSpPr>
            <p:nvPr/>
          </p:nvSpPr>
          <p:spPr bwMode="auto">
            <a:xfrm>
              <a:off x="2477" y="83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35" name="Oval 9"/>
            <p:cNvSpPr>
              <a:spLocks noChangeArrowheads="1"/>
            </p:cNvSpPr>
            <p:nvPr/>
          </p:nvSpPr>
          <p:spPr bwMode="auto">
            <a:xfrm>
              <a:off x="3976" y="781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336" name="Rectangle 10"/>
            <p:cNvSpPr>
              <a:spLocks noChangeArrowheads="1"/>
            </p:cNvSpPr>
            <p:nvPr/>
          </p:nvSpPr>
          <p:spPr bwMode="auto">
            <a:xfrm>
              <a:off x="4083" y="83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37" name="Line 11"/>
            <p:cNvSpPr>
              <a:spLocks noChangeShapeType="1"/>
            </p:cNvSpPr>
            <p:nvPr/>
          </p:nvSpPr>
          <p:spPr bwMode="auto">
            <a:xfrm>
              <a:off x="1883" y="908"/>
              <a:ext cx="479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338" name="Line 12"/>
            <p:cNvSpPr>
              <a:spLocks noChangeShapeType="1"/>
            </p:cNvSpPr>
            <p:nvPr/>
          </p:nvSpPr>
          <p:spPr bwMode="auto">
            <a:xfrm>
              <a:off x="2680" y="908"/>
              <a:ext cx="478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339" name="Line 13"/>
            <p:cNvSpPr>
              <a:spLocks noChangeShapeType="1"/>
            </p:cNvSpPr>
            <p:nvPr/>
          </p:nvSpPr>
          <p:spPr bwMode="auto">
            <a:xfrm>
              <a:off x="3488" y="908"/>
              <a:ext cx="479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340" name="Rectangle 14"/>
            <p:cNvSpPr>
              <a:spLocks noChangeArrowheads="1"/>
            </p:cNvSpPr>
            <p:nvPr/>
          </p:nvSpPr>
          <p:spPr bwMode="auto">
            <a:xfrm>
              <a:off x="2061" y="9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41" name="Rectangle 15"/>
            <p:cNvSpPr>
              <a:spLocks noChangeArrowheads="1"/>
            </p:cNvSpPr>
            <p:nvPr/>
          </p:nvSpPr>
          <p:spPr bwMode="auto">
            <a:xfrm>
              <a:off x="2881" y="9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42" name="Rectangle 16"/>
            <p:cNvSpPr>
              <a:spLocks noChangeArrowheads="1"/>
            </p:cNvSpPr>
            <p:nvPr/>
          </p:nvSpPr>
          <p:spPr bwMode="auto">
            <a:xfrm>
              <a:off x="3714" y="9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43" name="Oval 17"/>
            <p:cNvSpPr>
              <a:spLocks noChangeArrowheads="1"/>
            </p:cNvSpPr>
            <p:nvPr/>
          </p:nvSpPr>
          <p:spPr bwMode="auto">
            <a:xfrm>
              <a:off x="3172" y="1289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344" name="Rectangle 18"/>
            <p:cNvSpPr>
              <a:spLocks noChangeArrowheads="1"/>
            </p:cNvSpPr>
            <p:nvPr/>
          </p:nvSpPr>
          <p:spPr bwMode="auto">
            <a:xfrm>
              <a:off x="3279" y="13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45" name="Oval 19"/>
            <p:cNvSpPr>
              <a:spLocks noChangeArrowheads="1"/>
            </p:cNvSpPr>
            <p:nvPr/>
          </p:nvSpPr>
          <p:spPr bwMode="auto">
            <a:xfrm>
              <a:off x="1580" y="1289"/>
              <a:ext cx="294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346" name="Rectangle 20"/>
            <p:cNvSpPr>
              <a:spLocks noChangeArrowheads="1"/>
            </p:cNvSpPr>
            <p:nvPr/>
          </p:nvSpPr>
          <p:spPr bwMode="auto">
            <a:xfrm>
              <a:off x="1688" y="13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47" name="Oval 21"/>
            <p:cNvSpPr>
              <a:spLocks noChangeArrowheads="1"/>
            </p:cNvSpPr>
            <p:nvPr/>
          </p:nvSpPr>
          <p:spPr bwMode="auto">
            <a:xfrm>
              <a:off x="2364" y="1289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348" name="Rectangle 22"/>
            <p:cNvSpPr>
              <a:spLocks noChangeArrowheads="1"/>
            </p:cNvSpPr>
            <p:nvPr/>
          </p:nvSpPr>
          <p:spPr bwMode="auto">
            <a:xfrm>
              <a:off x="2472" y="13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49" name="Oval 23"/>
            <p:cNvSpPr>
              <a:spLocks noChangeArrowheads="1"/>
            </p:cNvSpPr>
            <p:nvPr/>
          </p:nvSpPr>
          <p:spPr bwMode="auto">
            <a:xfrm>
              <a:off x="3967" y="1289"/>
              <a:ext cx="294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1350" name="Rectangle 24"/>
            <p:cNvSpPr>
              <a:spLocks noChangeArrowheads="1"/>
            </p:cNvSpPr>
            <p:nvPr/>
          </p:nvSpPr>
          <p:spPr bwMode="auto">
            <a:xfrm>
              <a:off x="4074" y="13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51" name="Line 25"/>
            <p:cNvSpPr>
              <a:spLocks noChangeShapeType="1"/>
            </p:cNvSpPr>
            <p:nvPr/>
          </p:nvSpPr>
          <p:spPr bwMode="auto">
            <a:xfrm>
              <a:off x="1878" y="1416"/>
              <a:ext cx="478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352" name="Line 26"/>
            <p:cNvSpPr>
              <a:spLocks noChangeShapeType="1"/>
            </p:cNvSpPr>
            <p:nvPr/>
          </p:nvSpPr>
          <p:spPr bwMode="auto">
            <a:xfrm>
              <a:off x="2673" y="1416"/>
              <a:ext cx="478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353" name="Line 27"/>
            <p:cNvSpPr>
              <a:spLocks noChangeShapeType="1"/>
            </p:cNvSpPr>
            <p:nvPr/>
          </p:nvSpPr>
          <p:spPr bwMode="auto">
            <a:xfrm>
              <a:off x="3481" y="1416"/>
              <a:ext cx="158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354" name="Rectangle 28"/>
            <p:cNvSpPr>
              <a:spLocks noChangeArrowheads="1"/>
            </p:cNvSpPr>
            <p:nvPr/>
          </p:nvSpPr>
          <p:spPr bwMode="auto">
            <a:xfrm>
              <a:off x="2055" y="1449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55" name="Rectangle 29"/>
            <p:cNvSpPr>
              <a:spLocks noChangeArrowheads="1"/>
            </p:cNvSpPr>
            <p:nvPr/>
          </p:nvSpPr>
          <p:spPr bwMode="auto">
            <a:xfrm>
              <a:off x="2876" y="1449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56" name="Rectangle 30"/>
            <p:cNvSpPr>
              <a:spLocks noChangeArrowheads="1"/>
            </p:cNvSpPr>
            <p:nvPr/>
          </p:nvSpPr>
          <p:spPr bwMode="auto">
            <a:xfrm>
              <a:off x="3683" y="1344"/>
              <a:ext cx="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357" name="Line 31"/>
            <p:cNvSpPr>
              <a:spLocks noChangeShapeType="1"/>
            </p:cNvSpPr>
            <p:nvPr/>
          </p:nvSpPr>
          <p:spPr bwMode="auto">
            <a:xfrm>
              <a:off x="3814" y="1416"/>
              <a:ext cx="157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666656" name="Text Box 32"/>
            <p:cNvSpPr txBox="1">
              <a:spLocks noChangeArrowheads="1"/>
            </p:cNvSpPr>
            <p:nvPr/>
          </p:nvSpPr>
          <p:spPr bwMode="auto">
            <a:xfrm>
              <a:off x="1185" y="823"/>
              <a:ext cx="2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>
                  <a:latin typeface="Arial" charset="0"/>
                  <a:ea typeface="ＭＳ Ｐゴシック" charset="0"/>
                </a:rPr>
                <a:t>(a)</a:t>
              </a:r>
              <a:endParaRPr lang="en-US" sz="1400">
                <a:latin typeface="Arial" charset="0"/>
                <a:ea typeface="ＭＳ Ｐゴシック" charset="0"/>
              </a:endParaRPr>
            </a:p>
          </p:txBody>
        </p:sp>
        <p:sp>
          <p:nvSpPr>
            <p:cNvPr id="666657" name="Text Box 33"/>
            <p:cNvSpPr txBox="1">
              <a:spLocks noChangeArrowheads="1"/>
            </p:cNvSpPr>
            <p:nvPr/>
          </p:nvSpPr>
          <p:spPr bwMode="auto">
            <a:xfrm>
              <a:off x="1160" y="1299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>
                  <a:latin typeface="Arial" charset="0"/>
                  <a:ea typeface="ＭＳ Ｐゴシック" charset="0"/>
                </a:rPr>
                <a:t>(b)</a:t>
              </a:r>
              <a:endParaRPr lang="en-US" sz="1400">
                <a:latin typeface="Arial" charset="0"/>
                <a:ea typeface="ＭＳ Ｐゴシック" charset="0"/>
              </a:endParaRPr>
            </a:p>
          </p:txBody>
        </p:sp>
      </p:grpSp>
      <p:graphicFrame>
        <p:nvGraphicFramePr>
          <p:cNvPr id="666658" name="Group 34"/>
          <p:cNvGraphicFramePr>
            <a:graphicFrameLocks noGrp="1"/>
          </p:cNvGraphicFramePr>
          <p:nvPr/>
        </p:nvGraphicFramePr>
        <p:xfrm>
          <a:off x="935038" y="2808288"/>
          <a:ext cx="7340600" cy="3673477"/>
        </p:xfrm>
        <a:graphic>
          <a:graphicData uri="http://schemas.openxmlformats.org/drawingml/2006/table">
            <a:tbl>
              <a:tblPr/>
              <a:tblGrid>
                <a:gridCol w="1717675">
                  <a:extLst>
                    <a:ext uri="{9D8B030D-6E8A-4147-A177-3AD203B41FA5}">
                      <a16:colId xmlns:a16="http://schemas.microsoft.com/office/drawing/2014/main" val="3065348659"/>
                    </a:ext>
                  </a:extLst>
                </a:gridCol>
                <a:gridCol w="1874837">
                  <a:extLst>
                    <a:ext uri="{9D8B030D-6E8A-4147-A177-3AD203B41FA5}">
                      <a16:colId xmlns:a16="http://schemas.microsoft.com/office/drawing/2014/main" val="4103504049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23546885"/>
                    </a:ext>
                  </a:extLst>
                </a:gridCol>
                <a:gridCol w="1874838">
                  <a:extLst>
                    <a:ext uri="{9D8B030D-6E8A-4147-A177-3AD203B41FA5}">
                      <a16:colId xmlns:a16="http://schemas.microsoft.com/office/drawing/2014/main" val="107085627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Update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Node 1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Node 2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Node 3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116074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Before break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(4, 1)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304594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After break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(3,2)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681992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(2,3)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024421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(3,4)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719226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en-US" sz="2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(3,6)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(2,5)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553321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en-US" sz="2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(3,6)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544423"/>
                  </a:ext>
                </a:extLst>
              </a:tr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(3,8)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(2,7)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175993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…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…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…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MS PGothic" panose="020B0600070205080204" pitchFamily="34" charset="-128"/>
                        </a:rPr>
                        <a:t>…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888283"/>
                  </a:ext>
                </a:extLst>
              </a:tr>
            </a:tbl>
          </a:graphicData>
        </a:graphic>
      </p:graphicFrame>
      <p:sp>
        <p:nvSpPr>
          <p:cNvPr id="666711" name="Text Box 87"/>
          <p:cNvSpPr txBox="1">
            <a:spLocks noChangeArrowheads="1"/>
          </p:cNvSpPr>
          <p:nvPr/>
        </p:nvSpPr>
        <p:spPr bwMode="auto">
          <a:xfrm>
            <a:off x="6203950" y="1417638"/>
            <a:ext cx="27654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charset="0"/>
              <a:buNone/>
              <a:defRPr/>
            </a:pPr>
            <a:r>
              <a:rPr lang="en-US" sz="2000">
                <a:latin typeface="Arial" charset="0"/>
                <a:ea typeface="ＭＳ Ｐゴシック" charset="0"/>
              </a:rPr>
              <a:t>Nodes believe best path is through each other</a:t>
            </a:r>
          </a:p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charset="0"/>
              <a:buNone/>
              <a:defRPr/>
            </a:pPr>
            <a:r>
              <a:rPr lang="en-US" sz="2000">
                <a:latin typeface="Arial" charset="0"/>
                <a:ea typeface="ＭＳ Ｐゴシック" charset="0"/>
              </a:rPr>
              <a:t>(Destination is node 4)</a:t>
            </a:r>
          </a:p>
        </p:txBody>
      </p:sp>
      <p:sp>
        <p:nvSpPr>
          <p:cNvPr id="666712" name="Oval 88"/>
          <p:cNvSpPr>
            <a:spLocks noChangeArrowheads="1"/>
          </p:cNvSpPr>
          <p:nvPr/>
        </p:nvSpPr>
        <p:spPr bwMode="auto">
          <a:xfrm>
            <a:off x="5106988" y="3657600"/>
            <a:ext cx="361950" cy="38735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713" name="Oval 89"/>
          <p:cNvSpPr>
            <a:spLocks noChangeArrowheads="1"/>
          </p:cNvSpPr>
          <p:nvPr/>
        </p:nvSpPr>
        <p:spPr bwMode="auto">
          <a:xfrm>
            <a:off x="6975475" y="3656013"/>
            <a:ext cx="361950" cy="38735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714" name="Freeform 90"/>
          <p:cNvSpPr>
            <a:spLocks/>
          </p:cNvSpPr>
          <p:nvPr/>
        </p:nvSpPr>
        <p:spPr bwMode="auto">
          <a:xfrm>
            <a:off x="5349875" y="3598863"/>
            <a:ext cx="1611313" cy="144462"/>
          </a:xfrm>
          <a:custGeom>
            <a:avLst/>
            <a:gdLst>
              <a:gd name="T0" fmla="*/ 101600 w 1015"/>
              <a:gd name="T1" fmla="*/ 111125 h 91"/>
              <a:gd name="T2" fmla="*/ 188913 w 1015"/>
              <a:gd name="T3" fmla="*/ 50800 h 91"/>
              <a:gd name="T4" fmla="*/ 1231900 w 1015"/>
              <a:gd name="T5" fmla="*/ 15875 h 91"/>
              <a:gd name="T6" fmla="*/ 1611313 w 1015"/>
              <a:gd name="T7" fmla="*/ 144462 h 9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15" h="91">
                <a:moveTo>
                  <a:pt x="64" y="70"/>
                </a:moveTo>
                <a:cubicBezTo>
                  <a:pt x="32" y="56"/>
                  <a:pt x="0" y="42"/>
                  <a:pt x="119" y="32"/>
                </a:cubicBezTo>
                <a:cubicBezTo>
                  <a:pt x="238" y="22"/>
                  <a:pt x="627" y="0"/>
                  <a:pt x="776" y="10"/>
                </a:cubicBezTo>
                <a:cubicBezTo>
                  <a:pt x="925" y="20"/>
                  <a:pt x="977" y="75"/>
                  <a:pt x="1015" y="91"/>
                </a:cubicBezTo>
              </a:path>
            </a:pathLst>
          </a:custGeom>
          <a:noFill/>
          <a:ln w="19050" cap="flat" cmpd="sng">
            <a:solidFill>
              <a:srgbClr val="FF33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66715" name="Line 91"/>
          <p:cNvSpPr>
            <a:spLocks noChangeShapeType="1"/>
          </p:cNvSpPr>
          <p:nvPr/>
        </p:nvSpPr>
        <p:spPr bwMode="auto">
          <a:xfrm>
            <a:off x="5607050" y="3941763"/>
            <a:ext cx="1690688" cy="207962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716" name="Line 92"/>
          <p:cNvSpPr>
            <a:spLocks noChangeShapeType="1"/>
          </p:cNvSpPr>
          <p:nvPr/>
        </p:nvSpPr>
        <p:spPr bwMode="auto">
          <a:xfrm flipH="1">
            <a:off x="5624513" y="4373563"/>
            <a:ext cx="1776412" cy="190500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717" name="Line 93"/>
          <p:cNvSpPr>
            <a:spLocks noChangeShapeType="1"/>
          </p:cNvSpPr>
          <p:nvPr/>
        </p:nvSpPr>
        <p:spPr bwMode="auto">
          <a:xfrm>
            <a:off x="5632450" y="4752975"/>
            <a:ext cx="1690688" cy="207963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718" name="Line 94"/>
          <p:cNvSpPr>
            <a:spLocks noChangeShapeType="1"/>
          </p:cNvSpPr>
          <p:nvPr/>
        </p:nvSpPr>
        <p:spPr bwMode="auto">
          <a:xfrm flipH="1">
            <a:off x="5610225" y="5184775"/>
            <a:ext cx="1776413" cy="190500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719" name="Line 95"/>
          <p:cNvSpPr>
            <a:spLocks noChangeShapeType="1"/>
          </p:cNvSpPr>
          <p:nvPr/>
        </p:nvSpPr>
        <p:spPr bwMode="auto">
          <a:xfrm>
            <a:off x="5578475" y="5548313"/>
            <a:ext cx="1690688" cy="207962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22036" y="1048306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3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23285" y="1072118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07573" y="1064181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1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234240" y="180324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454290" y="1726724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1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0" idx="3"/>
          </p:cNvCxnSpPr>
          <p:nvPr/>
        </p:nvCxnSpPr>
        <p:spPr bwMode="auto">
          <a:xfrm>
            <a:off x="3559970" y="1987907"/>
            <a:ext cx="73009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3559970" y="2103438"/>
            <a:ext cx="603509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/>
          <p:cNvSpPr/>
          <p:nvPr/>
        </p:nvSpPr>
        <p:spPr>
          <a:xfrm>
            <a:off x="3239270" y="1808947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423925" y="175129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3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234240" y="1820259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4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418006" y="175371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3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240586" y="1814603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4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40891" y="1763197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5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239270" y="1820259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6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446579" y="1763197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5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61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712" grpId="0" animBg="1"/>
      <p:bldP spid="666713" grpId="0" animBg="1"/>
      <p:bldP spid="666714" grpId="0" animBg="1"/>
      <p:bldP spid="666715" grpId="0" animBg="1"/>
      <p:bldP spid="666716" grpId="0" animBg="1"/>
      <p:bldP spid="666717" grpId="0" animBg="1"/>
      <p:bldP spid="666718" grpId="0" animBg="1"/>
      <p:bldP spid="666719" grpId="0" animBg="1"/>
      <p:bldP spid="50" grpId="0"/>
      <p:bldP spid="52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6468" y="533400"/>
            <a:ext cx="8229600" cy="369332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Problem:  Bad News Travels Slowly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1013"/>
            <a:ext cx="7772400" cy="1994392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 fontScale="92500" lnSpcReduction="20000"/>
          </a:bodyPr>
          <a:lstStyle/>
          <a:p>
            <a:pPr marL="571500" indent="-571500">
              <a:lnSpc>
                <a:spcPct val="90000"/>
              </a:lnSpc>
              <a:buFont typeface="ZapfDingbats" charset="0"/>
              <a:buNone/>
              <a:defRPr/>
            </a:pPr>
            <a:r>
              <a:rPr lang="en-US" dirty="0">
                <a:ea typeface="+mn-ea"/>
                <a:cs typeface="+mn-cs"/>
              </a:rPr>
              <a:t>Remedies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0000"/>
                </a:solidFill>
                <a:ea typeface="+mn-ea"/>
                <a:cs typeface="+mn-cs"/>
              </a:rPr>
              <a:t>Split Horizon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ea typeface="+mn-ea"/>
              </a:rPr>
              <a:t>Do not report route to a destination to the neighbor from which route was learned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0000"/>
                </a:solidFill>
                <a:ea typeface="+mn-ea"/>
                <a:cs typeface="+mn-cs"/>
              </a:rPr>
              <a:t>Poisoned Reverse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ea typeface="+mn-ea"/>
              </a:rPr>
              <a:t>Report route to a destination to the neighbor from which route was learned, but with infinite distance</a:t>
            </a:r>
          </a:p>
          <a:p>
            <a:pPr marL="952500" lvl="1" indent="-495300">
              <a:lnSpc>
                <a:spcPct val="90000"/>
              </a:lnSpc>
              <a:buFont typeface="ZapfDingbats" charset="0"/>
              <a:buChar char="m"/>
              <a:defRPr/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45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6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6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65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706" name="Rectangle 34"/>
          <p:cNvSpPr>
            <a:spLocks noGrp="1" noChangeArrowheads="1"/>
          </p:cNvSpPr>
          <p:nvPr>
            <p:ph type="title"/>
          </p:nvPr>
        </p:nvSpPr>
        <p:spPr>
          <a:xfrm>
            <a:off x="303738" y="650541"/>
            <a:ext cx="8536523" cy="369332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Split Horizon with Poison Reverse</a:t>
            </a:r>
          </a:p>
        </p:txBody>
      </p:sp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979488" y="1231900"/>
            <a:ext cx="4935537" cy="1335088"/>
            <a:chOff x="1160" y="781"/>
            <a:chExt cx="3109" cy="841"/>
          </a:xfrm>
        </p:grpSpPr>
        <p:sp>
          <p:nvSpPr>
            <p:cNvPr id="13355" name="Oval 3"/>
            <p:cNvSpPr>
              <a:spLocks noChangeArrowheads="1"/>
            </p:cNvSpPr>
            <p:nvPr/>
          </p:nvSpPr>
          <p:spPr bwMode="auto">
            <a:xfrm>
              <a:off x="3179" y="781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356" name="Rectangle 4"/>
            <p:cNvSpPr>
              <a:spLocks noChangeArrowheads="1"/>
            </p:cNvSpPr>
            <p:nvPr/>
          </p:nvSpPr>
          <p:spPr bwMode="auto">
            <a:xfrm>
              <a:off x="3286" y="83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57" name="Oval 5"/>
            <p:cNvSpPr>
              <a:spLocks noChangeArrowheads="1"/>
            </p:cNvSpPr>
            <p:nvPr/>
          </p:nvSpPr>
          <p:spPr bwMode="auto">
            <a:xfrm>
              <a:off x="1585" y="781"/>
              <a:ext cx="294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358" name="Rectangle 6"/>
            <p:cNvSpPr>
              <a:spLocks noChangeArrowheads="1"/>
            </p:cNvSpPr>
            <p:nvPr/>
          </p:nvSpPr>
          <p:spPr bwMode="auto">
            <a:xfrm>
              <a:off x="1693" y="83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59" name="Oval 7"/>
            <p:cNvSpPr>
              <a:spLocks noChangeArrowheads="1"/>
            </p:cNvSpPr>
            <p:nvPr/>
          </p:nvSpPr>
          <p:spPr bwMode="auto">
            <a:xfrm>
              <a:off x="2370" y="781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360" name="Rectangle 8"/>
            <p:cNvSpPr>
              <a:spLocks noChangeArrowheads="1"/>
            </p:cNvSpPr>
            <p:nvPr/>
          </p:nvSpPr>
          <p:spPr bwMode="auto">
            <a:xfrm>
              <a:off x="2477" y="83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61" name="Oval 9"/>
            <p:cNvSpPr>
              <a:spLocks noChangeArrowheads="1"/>
            </p:cNvSpPr>
            <p:nvPr/>
          </p:nvSpPr>
          <p:spPr bwMode="auto">
            <a:xfrm>
              <a:off x="3976" y="781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362" name="Rectangle 10"/>
            <p:cNvSpPr>
              <a:spLocks noChangeArrowheads="1"/>
            </p:cNvSpPr>
            <p:nvPr/>
          </p:nvSpPr>
          <p:spPr bwMode="auto">
            <a:xfrm>
              <a:off x="4083" y="83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63" name="Line 11"/>
            <p:cNvSpPr>
              <a:spLocks noChangeShapeType="1"/>
            </p:cNvSpPr>
            <p:nvPr/>
          </p:nvSpPr>
          <p:spPr bwMode="auto">
            <a:xfrm>
              <a:off x="1883" y="908"/>
              <a:ext cx="479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3364" name="Line 12"/>
            <p:cNvSpPr>
              <a:spLocks noChangeShapeType="1"/>
            </p:cNvSpPr>
            <p:nvPr/>
          </p:nvSpPr>
          <p:spPr bwMode="auto">
            <a:xfrm>
              <a:off x="2680" y="908"/>
              <a:ext cx="478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3365" name="Line 13"/>
            <p:cNvSpPr>
              <a:spLocks noChangeShapeType="1"/>
            </p:cNvSpPr>
            <p:nvPr/>
          </p:nvSpPr>
          <p:spPr bwMode="auto">
            <a:xfrm>
              <a:off x="3488" y="908"/>
              <a:ext cx="479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3366" name="Rectangle 14"/>
            <p:cNvSpPr>
              <a:spLocks noChangeArrowheads="1"/>
            </p:cNvSpPr>
            <p:nvPr/>
          </p:nvSpPr>
          <p:spPr bwMode="auto">
            <a:xfrm>
              <a:off x="2061" y="9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67" name="Rectangle 15"/>
            <p:cNvSpPr>
              <a:spLocks noChangeArrowheads="1"/>
            </p:cNvSpPr>
            <p:nvPr/>
          </p:nvSpPr>
          <p:spPr bwMode="auto">
            <a:xfrm>
              <a:off x="2881" y="9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68" name="Rectangle 16"/>
            <p:cNvSpPr>
              <a:spLocks noChangeArrowheads="1"/>
            </p:cNvSpPr>
            <p:nvPr/>
          </p:nvSpPr>
          <p:spPr bwMode="auto">
            <a:xfrm>
              <a:off x="3714" y="9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69" name="Oval 17"/>
            <p:cNvSpPr>
              <a:spLocks noChangeArrowheads="1"/>
            </p:cNvSpPr>
            <p:nvPr/>
          </p:nvSpPr>
          <p:spPr bwMode="auto">
            <a:xfrm>
              <a:off x="3172" y="1289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370" name="Rectangle 18"/>
            <p:cNvSpPr>
              <a:spLocks noChangeArrowheads="1"/>
            </p:cNvSpPr>
            <p:nvPr/>
          </p:nvSpPr>
          <p:spPr bwMode="auto">
            <a:xfrm>
              <a:off x="3279" y="13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71" name="Oval 19"/>
            <p:cNvSpPr>
              <a:spLocks noChangeArrowheads="1"/>
            </p:cNvSpPr>
            <p:nvPr/>
          </p:nvSpPr>
          <p:spPr bwMode="auto">
            <a:xfrm>
              <a:off x="1580" y="1289"/>
              <a:ext cx="294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372" name="Rectangle 20"/>
            <p:cNvSpPr>
              <a:spLocks noChangeArrowheads="1"/>
            </p:cNvSpPr>
            <p:nvPr/>
          </p:nvSpPr>
          <p:spPr bwMode="auto">
            <a:xfrm>
              <a:off x="1688" y="13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73" name="Oval 21"/>
            <p:cNvSpPr>
              <a:spLocks noChangeArrowheads="1"/>
            </p:cNvSpPr>
            <p:nvPr/>
          </p:nvSpPr>
          <p:spPr bwMode="auto">
            <a:xfrm>
              <a:off x="2364" y="1289"/>
              <a:ext cx="293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374" name="Rectangle 22"/>
            <p:cNvSpPr>
              <a:spLocks noChangeArrowheads="1"/>
            </p:cNvSpPr>
            <p:nvPr/>
          </p:nvSpPr>
          <p:spPr bwMode="auto">
            <a:xfrm>
              <a:off x="2472" y="13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75" name="Oval 23"/>
            <p:cNvSpPr>
              <a:spLocks noChangeArrowheads="1"/>
            </p:cNvSpPr>
            <p:nvPr/>
          </p:nvSpPr>
          <p:spPr bwMode="auto">
            <a:xfrm>
              <a:off x="3967" y="1289"/>
              <a:ext cx="294" cy="241"/>
            </a:xfrm>
            <a:prstGeom prst="ellipse">
              <a:avLst/>
            </a:prstGeom>
            <a:solidFill>
              <a:schemeClr val="accent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376" name="Rectangle 24"/>
            <p:cNvSpPr>
              <a:spLocks noChangeArrowheads="1"/>
            </p:cNvSpPr>
            <p:nvPr/>
          </p:nvSpPr>
          <p:spPr bwMode="auto">
            <a:xfrm>
              <a:off x="4074" y="134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77" name="Line 25"/>
            <p:cNvSpPr>
              <a:spLocks noChangeShapeType="1"/>
            </p:cNvSpPr>
            <p:nvPr/>
          </p:nvSpPr>
          <p:spPr bwMode="auto">
            <a:xfrm>
              <a:off x="1878" y="1416"/>
              <a:ext cx="478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3378" name="Line 26"/>
            <p:cNvSpPr>
              <a:spLocks noChangeShapeType="1"/>
            </p:cNvSpPr>
            <p:nvPr/>
          </p:nvSpPr>
          <p:spPr bwMode="auto">
            <a:xfrm>
              <a:off x="2673" y="1416"/>
              <a:ext cx="478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3379" name="Line 27"/>
            <p:cNvSpPr>
              <a:spLocks noChangeShapeType="1"/>
            </p:cNvSpPr>
            <p:nvPr/>
          </p:nvSpPr>
          <p:spPr bwMode="auto">
            <a:xfrm>
              <a:off x="3481" y="1416"/>
              <a:ext cx="158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3380" name="Rectangle 28"/>
            <p:cNvSpPr>
              <a:spLocks noChangeArrowheads="1"/>
            </p:cNvSpPr>
            <p:nvPr/>
          </p:nvSpPr>
          <p:spPr bwMode="auto">
            <a:xfrm>
              <a:off x="2055" y="1449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81" name="Rectangle 29"/>
            <p:cNvSpPr>
              <a:spLocks noChangeArrowheads="1"/>
            </p:cNvSpPr>
            <p:nvPr/>
          </p:nvSpPr>
          <p:spPr bwMode="auto">
            <a:xfrm>
              <a:off x="2876" y="1449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82" name="Rectangle 30"/>
            <p:cNvSpPr>
              <a:spLocks noChangeArrowheads="1"/>
            </p:cNvSpPr>
            <p:nvPr/>
          </p:nvSpPr>
          <p:spPr bwMode="auto">
            <a:xfrm>
              <a:off x="3683" y="1344"/>
              <a:ext cx="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83" name="Line 31"/>
            <p:cNvSpPr>
              <a:spLocks noChangeShapeType="1"/>
            </p:cNvSpPr>
            <p:nvPr/>
          </p:nvSpPr>
          <p:spPr bwMode="auto">
            <a:xfrm>
              <a:off x="3814" y="1416"/>
              <a:ext cx="157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668704" name="Text Box 32"/>
            <p:cNvSpPr txBox="1">
              <a:spLocks noChangeArrowheads="1"/>
            </p:cNvSpPr>
            <p:nvPr/>
          </p:nvSpPr>
          <p:spPr bwMode="auto">
            <a:xfrm>
              <a:off x="1185" y="823"/>
              <a:ext cx="2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>
                  <a:latin typeface="Arial" charset="0"/>
                  <a:ea typeface="ＭＳ Ｐゴシック" charset="0"/>
                </a:rPr>
                <a:t>(a)</a:t>
              </a:r>
              <a:endParaRPr lang="en-US" sz="1400">
                <a:latin typeface="Arial" charset="0"/>
                <a:ea typeface="ＭＳ Ｐゴシック" charset="0"/>
              </a:endParaRPr>
            </a:p>
          </p:txBody>
        </p:sp>
        <p:sp>
          <p:nvSpPr>
            <p:cNvPr id="668705" name="Text Box 33"/>
            <p:cNvSpPr txBox="1">
              <a:spLocks noChangeArrowheads="1"/>
            </p:cNvSpPr>
            <p:nvPr/>
          </p:nvSpPr>
          <p:spPr bwMode="auto">
            <a:xfrm>
              <a:off x="1160" y="1299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>
                  <a:latin typeface="Arial" charset="0"/>
                  <a:ea typeface="ＭＳ Ｐゴシック" charset="0"/>
                </a:rPr>
                <a:t>(b)</a:t>
              </a:r>
              <a:endParaRPr lang="en-US" sz="1400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68707" name="Text Box 35"/>
          <p:cNvSpPr txBox="1">
            <a:spLocks noChangeArrowheads="1"/>
          </p:cNvSpPr>
          <p:nvPr/>
        </p:nvSpPr>
        <p:spPr bwMode="auto">
          <a:xfrm>
            <a:off x="6330950" y="1484313"/>
            <a:ext cx="24749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1"/>
              </a:buClr>
              <a:buSzPct val="70000"/>
              <a:buFont typeface="Wingdings" charset="0"/>
              <a:buNone/>
              <a:defRPr/>
            </a:pPr>
            <a:r>
              <a:rPr lang="en-US" sz="2000">
                <a:latin typeface="Arial" charset="0"/>
                <a:ea typeface="ＭＳ Ｐゴシック" charset="0"/>
              </a:rPr>
              <a:t>Nodes believe best path is through each other</a:t>
            </a:r>
          </a:p>
        </p:txBody>
      </p:sp>
      <p:graphicFrame>
        <p:nvGraphicFramePr>
          <p:cNvPr id="668708" name="Group 36"/>
          <p:cNvGraphicFramePr>
            <a:graphicFrameLocks noGrp="1"/>
          </p:cNvGraphicFramePr>
          <p:nvPr/>
        </p:nvGraphicFramePr>
        <p:xfrm>
          <a:off x="473075" y="3252788"/>
          <a:ext cx="8497888" cy="2751137"/>
        </p:xfrm>
        <a:graphic>
          <a:graphicData uri="http://schemas.openxmlformats.org/drawingml/2006/table">
            <a:tbl>
              <a:tblPr/>
              <a:tblGrid>
                <a:gridCol w="187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Update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Node 1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Node 2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Node 3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Before break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(2, 3)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(3, 2)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(4, 1)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0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After break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(2, 3)</a:t>
                      </a: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(3, 2)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(-1,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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Node 2 advertizes its route to 4 to node 3 as having distance infinity;  node 3 finds there is no route to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0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(2, 3)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(-1,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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(-1,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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Node 1 advertizes its route to 4 to node 2 as having distance infinity;  node 2 finds there is no route to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(-1,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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(-1,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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(-1,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  <a:sym typeface="Symbol" charset="0"/>
                        </a:rPr>
                        <a:t>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Node 1 finds there is no route to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  <a:sym typeface="Symbol" charset="0"/>
                      </a:endParaRPr>
                    </a:p>
                  </a:txBody>
                  <a:tcPr marT="45725" marB="4572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4446579" y="1763197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1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73452" y="1779588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419600" y="1734107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Times New Roman" charset="0"/>
                <a:sym typeface="Symbol" charset="0"/>
              </a:rPr>
              <a:t>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69310" y="1789946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2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22775" y="1734107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Times New Roman" charset="0"/>
                <a:sym typeface="Symbol" charset="0"/>
              </a:rPr>
              <a:t>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240093" y="1774309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Times New Roman" charset="0"/>
                <a:sym typeface="Symbol" charset="0"/>
              </a:rPr>
              <a:t>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9504" y="2579172"/>
            <a:ext cx="19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altLang="zh-CN" dirty="0"/>
              <a:t>on’t learn from 2</a:t>
            </a:r>
            <a:endParaRPr lang="en-AU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400497" y="1298575"/>
            <a:ext cx="773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676847" y="1293813"/>
            <a:ext cx="773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127250" y="1298575"/>
            <a:ext cx="773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12850" y="2579172"/>
            <a:ext cx="19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altLang="zh-CN" dirty="0"/>
              <a:t>on’t learn from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150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5" grpId="0"/>
      <p:bldP spid="46" grpId="0"/>
      <p:bldP spid="10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 2"/>
          <p:cNvGrpSpPr>
            <a:grpSpLocks/>
          </p:cNvGrpSpPr>
          <p:nvPr/>
        </p:nvGrpSpPr>
        <p:grpSpPr bwMode="auto">
          <a:xfrm>
            <a:off x="249238" y="1384300"/>
            <a:ext cx="5530850" cy="5245100"/>
            <a:chOff x="398" y="129"/>
            <a:chExt cx="3484" cy="3304"/>
          </a:xfrm>
        </p:grpSpPr>
        <p:sp>
          <p:nvSpPr>
            <p:cNvPr id="454659" name="Freeform 3"/>
            <p:cNvSpPr>
              <a:spLocks/>
            </p:cNvSpPr>
            <p:nvPr/>
          </p:nvSpPr>
          <p:spPr bwMode="auto">
            <a:xfrm>
              <a:off x="2031" y="2058"/>
              <a:ext cx="1794" cy="933"/>
            </a:xfrm>
            <a:custGeom>
              <a:avLst/>
              <a:gdLst>
                <a:gd name="T0" fmla="*/ 6 w 1794"/>
                <a:gd name="T1" fmla="*/ 483 h 933"/>
                <a:gd name="T2" fmla="*/ 108 w 1794"/>
                <a:gd name="T3" fmla="*/ 125 h 933"/>
                <a:gd name="T4" fmla="*/ 559 w 1794"/>
                <a:gd name="T5" fmla="*/ 100 h 933"/>
                <a:gd name="T6" fmla="*/ 1128 w 1794"/>
                <a:gd name="T7" fmla="*/ 29 h 933"/>
                <a:gd name="T8" fmla="*/ 1716 w 1794"/>
                <a:gd name="T9" fmla="*/ 275 h 933"/>
                <a:gd name="T10" fmla="*/ 1596 w 1794"/>
                <a:gd name="T11" fmla="*/ 827 h 933"/>
                <a:gd name="T12" fmla="*/ 1380 w 1794"/>
                <a:gd name="T13" fmla="*/ 911 h 933"/>
                <a:gd name="T14" fmla="*/ 840 w 1794"/>
                <a:gd name="T15" fmla="*/ 929 h 933"/>
                <a:gd name="T16" fmla="*/ 414 w 1794"/>
                <a:gd name="T17" fmla="*/ 911 h 933"/>
                <a:gd name="T18" fmla="*/ 143 w 1794"/>
                <a:gd name="T19" fmla="*/ 832 h 933"/>
                <a:gd name="T20" fmla="*/ 6 w 1794"/>
                <a:gd name="T21" fmla="*/ 483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54660" name="Freeform 4"/>
            <p:cNvSpPr>
              <a:spLocks/>
            </p:cNvSpPr>
            <p:nvPr/>
          </p:nvSpPr>
          <p:spPr bwMode="auto">
            <a:xfrm>
              <a:off x="1090" y="1594"/>
              <a:ext cx="1443" cy="816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54661" name="Rectangle 5"/>
            <p:cNvSpPr>
              <a:spLocks noChangeArrowheads="1"/>
            </p:cNvSpPr>
            <p:nvPr/>
          </p:nvSpPr>
          <p:spPr bwMode="auto">
            <a:xfrm>
              <a:off x="1084" y="129"/>
              <a:ext cx="1460" cy="147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662" name="Oval 6"/>
            <p:cNvSpPr>
              <a:spLocks noChangeArrowheads="1"/>
            </p:cNvSpPr>
            <p:nvPr/>
          </p:nvSpPr>
          <p:spPr bwMode="auto">
            <a:xfrm>
              <a:off x="1163" y="162"/>
              <a:ext cx="1320" cy="3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663" name="Freeform 7"/>
            <p:cNvSpPr>
              <a:spLocks/>
            </p:cNvSpPr>
            <p:nvPr/>
          </p:nvSpPr>
          <p:spPr bwMode="auto">
            <a:xfrm>
              <a:off x="2433" y="2249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grpSp>
          <p:nvGrpSpPr>
            <p:cNvPr id="20489" name="Group 8"/>
            <p:cNvGrpSpPr>
              <a:grpSpLocks/>
            </p:cNvGrpSpPr>
            <p:nvPr/>
          </p:nvGrpSpPr>
          <p:grpSpPr bwMode="auto">
            <a:xfrm>
              <a:off x="2122" y="2359"/>
              <a:ext cx="316" cy="147"/>
              <a:chOff x="3600" y="219"/>
              <a:chExt cx="360" cy="175"/>
            </a:xfrm>
          </p:grpSpPr>
          <p:sp>
            <p:nvSpPr>
              <p:cNvPr id="454665" name="Oval 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666" name="Line 1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667" name="Line 1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668" name="Rectangle 1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454669" name="Oval 1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20639" name="Group 1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54671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672" name="Line 1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673" name="Line 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20640" name="Group 1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54675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676" name="Line 2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677" name="Line 2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grpSp>
          <p:nvGrpSpPr>
            <p:cNvPr id="20490" name="Group 22"/>
            <p:cNvGrpSpPr>
              <a:grpSpLocks/>
            </p:cNvGrpSpPr>
            <p:nvPr/>
          </p:nvGrpSpPr>
          <p:grpSpPr bwMode="auto">
            <a:xfrm>
              <a:off x="2344" y="2761"/>
              <a:ext cx="316" cy="147"/>
              <a:chOff x="3600" y="219"/>
              <a:chExt cx="360" cy="175"/>
            </a:xfrm>
          </p:grpSpPr>
          <p:sp>
            <p:nvSpPr>
              <p:cNvPr id="454679" name="Oval 23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680" name="Line 2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681" name="Line 2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682" name="Rectangle 2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454683" name="Oval 2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20626" name="Group 2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54685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686" name="Line 30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687" name="Line 3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20627" name="Group 3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54689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690" name="Line 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691" name="Line 35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grpSp>
          <p:nvGrpSpPr>
            <p:cNvPr id="20491" name="Group 36"/>
            <p:cNvGrpSpPr>
              <a:grpSpLocks/>
            </p:cNvGrpSpPr>
            <p:nvPr/>
          </p:nvGrpSpPr>
          <p:grpSpPr bwMode="auto">
            <a:xfrm>
              <a:off x="2769" y="2167"/>
              <a:ext cx="316" cy="147"/>
              <a:chOff x="3600" y="219"/>
              <a:chExt cx="360" cy="175"/>
            </a:xfrm>
          </p:grpSpPr>
          <p:sp>
            <p:nvSpPr>
              <p:cNvPr id="454693" name="Oval 37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694" name="Line 3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695" name="Line 3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696" name="Rectangle 4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454697" name="Oval 4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20613" name="Group 4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54699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00" name="Line 44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01" name="Line 4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20614" name="Group 4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54703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04" name="Line 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05" name="Line 49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grpSp>
          <p:nvGrpSpPr>
            <p:cNvPr id="20492" name="Group 50"/>
            <p:cNvGrpSpPr>
              <a:grpSpLocks/>
            </p:cNvGrpSpPr>
            <p:nvPr/>
          </p:nvGrpSpPr>
          <p:grpSpPr bwMode="auto">
            <a:xfrm>
              <a:off x="2720" y="2586"/>
              <a:ext cx="315" cy="147"/>
              <a:chOff x="3600" y="219"/>
              <a:chExt cx="360" cy="175"/>
            </a:xfrm>
          </p:grpSpPr>
          <p:sp>
            <p:nvSpPr>
              <p:cNvPr id="454707" name="Oval 51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08" name="Line 5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09" name="Line 5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10" name="Rectangle 5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454711" name="Oval 5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20600" name="Group 5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54713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14" name="Line 58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15" name="Line 5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20601" name="Group 6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54717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18" name="Line 6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19" name="Line 63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grpSp>
          <p:nvGrpSpPr>
            <p:cNvPr id="20493" name="Group 64"/>
            <p:cNvGrpSpPr>
              <a:grpSpLocks/>
            </p:cNvGrpSpPr>
            <p:nvPr/>
          </p:nvGrpSpPr>
          <p:grpSpPr bwMode="auto">
            <a:xfrm>
              <a:off x="3120" y="2773"/>
              <a:ext cx="316" cy="147"/>
              <a:chOff x="3600" y="219"/>
              <a:chExt cx="360" cy="175"/>
            </a:xfrm>
          </p:grpSpPr>
          <p:sp>
            <p:nvSpPr>
              <p:cNvPr id="454721" name="Oval 65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22" name="Line 6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23" name="Line 6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24" name="Rectangle 6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454725" name="Oval 6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20587" name="Group 7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54727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28" name="Line 72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29" name="Line 7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20588" name="Group 7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54731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32" name="Line 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33" name="Line 77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grpSp>
          <p:nvGrpSpPr>
            <p:cNvPr id="20494" name="Group 78"/>
            <p:cNvGrpSpPr>
              <a:grpSpLocks/>
            </p:cNvGrpSpPr>
            <p:nvPr/>
          </p:nvGrpSpPr>
          <p:grpSpPr bwMode="auto">
            <a:xfrm>
              <a:off x="3400" y="2360"/>
              <a:ext cx="316" cy="147"/>
              <a:chOff x="3600" y="219"/>
              <a:chExt cx="360" cy="175"/>
            </a:xfrm>
          </p:grpSpPr>
          <p:sp>
            <p:nvSpPr>
              <p:cNvPr id="454735" name="Oval 79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36" name="Line 8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37" name="Line 8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38" name="Rectangle 8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454739" name="Oval 8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20574" name="Group 8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54741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42" name="Line 86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43" name="Line 8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20575" name="Group 8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54745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46" name="Line 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454747" name="Line 91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sp>
          <p:nvSpPr>
            <p:cNvPr id="454748" name="Freeform 92"/>
            <p:cNvSpPr>
              <a:spLocks/>
            </p:cNvSpPr>
            <p:nvPr/>
          </p:nvSpPr>
          <p:spPr bwMode="auto">
            <a:xfrm>
              <a:off x="3089" y="2245"/>
              <a:ext cx="318" cy="194"/>
            </a:xfrm>
            <a:custGeom>
              <a:avLst/>
              <a:gdLst>
                <a:gd name="T0" fmla="*/ 0 w 318"/>
                <a:gd name="T1" fmla="*/ 0 h 194"/>
                <a:gd name="T2" fmla="*/ 318 w 318"/>
                <a:gd name="T3" fmla="*/ 194 h 19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54749" name="Freeform 93"/>
            <p:cNvSpPr>
              <a:spLocks/>
            </p:cNvSpPr>
            <p:nvPr/>
          </p:nvSpPr>
          <p:spPr bwMode="auto">
            <a:xfrm>
              <a:off x="2418" y="2492"/>
              <a:ext cx="303" cy="150"/>
            </a:xfrm>
            <a:custGeom>
              <a:avLst/>
              <a:gdLst>
                <a:gd name="T0" fmla="*/ 0 w 294"/>
                <a:gd name="T1" fmla="*/ 0 h 174"/>
                <a:gd name="T2" fmla="*/ 303 w 294"/>
                <a:gd name="T3" fmla="*/ 150 h 1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54750" name="Freeform 94"/>
            <p:cNvSpPr>
              <a:spLocks/>
            </p:cNvSpPr>
            <p:nvPr/>
          </p:nvSpPr>
          <p:spPr bwMode="auto">
            <a:xfrm>
              <a:off x="3015" y="2477"/>
              <a:ext cx="396" cy="156"/>
            </a:xfrm>
            <a:custGeom>
              <a:avLst/>
              <a:gdLst>
                <a:gd name="T0" fmla="*/ 0 w 378"/>
                <a:gd name="T1" fmla="*/ 156 h 174"/>
                <a:gd name="T2" fmla="*/ 396 w 378"/>
                <a:gd name="T3" fmla="*/ 0 h 1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54751" name="Freeform 95"/>
            <p:cNvSpPr>
              <a:spLocks/>
            </p:cNvSpPr>
            <p:nvPr/>
          </p:nvSpPr>
          <p:spPr bwMode="auto">
            <a:xfrm>
              <a:off x="3435" y="2511"/>
              <a:ext cx="130" cy="320"/>
            </a:xfrm>
            <a:custGeom>
              <a:avLst/>
              <a:gdLst>
                <a:gd name="T0" fmla="*/ 0 w 118"/>
                <a:gd name="T1" fmla="*/ 320 h 500"/>
                <a:gd name="T2" fmla="*/ 130 w 118"/>
                <a:gd name="T3" fmla="*/ 0 h 5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54752" name="Freeform 96"/>
            <p:cNvSpPr>
              <a:spLocks/>
            </p:cNvSpPr>
            <p:nvPr/>
          </p:nvSpPr>
          <p:spPr bwMode="auto">
            <a:xfrm>
              <a:off x="2657" y="2847"/>
              <a:ext cx="464" cy="47"/>
            </a:xfrm>
            <a:custGeom>
              <a:avLst/>
              <a:gdLst>
                <a:gd name="T0" fmla="*/ 464 w 370"/>
                <a:gd name="T1" fmla="*/ 47 h 32"/>
                <a:gd name="T2" fmla="*/ 0 w 370"/>
                <a:gd name="T3" fmla="*/ 0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54753" name="Freeform 97"/>
            <p:cNvSpPr>
              <a:spLocks/>
            </p:cNvSpPr>
            <p:nvPr/>
          </p:nvSpPr>
          <p:spPr bwMode="auto">
            <a:xfrm>
              <a:off x="2319" y="2507"/>
              <a:ext cx="122" cy="268"/>
            </a:xfrm>
            <a:custGeom>
              <a:avLst/>
              <a:gdLst>
                <a:gd name="T0" fmla="*/ 112 w 176"/>
                <a:gd name="T1" fmla="*/ 265 h 412"/>
                <a:gd name="T2" fmla="*/ 122 w 176"/>
                <a:gd name="T3" fmla="*/ 268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54754" name="Rectangle 98"/>
            <p:cNvSpPr>
              <a:spLocks noChangeArrowheads="1"/>
            </p:cNvSpPr>
            <p:nvPr/>
          </p:nvSpPr>
          <p:spPr bwMode="auto">
            <a:xfrm>
              <a:off x="1128" y="2264"/>
              <a:ext cx="728" cy="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55" name="Rectangle 99"/>
            <p:cNvSpPr>
              <a:spLocks noChangeArrowheads="1"/>
            </p:cNvSpPr>
            <p:nvPr/>
          </p:nvSpPr>
          <p:spPr bwMode="auto">
            <a:xfrm>
              <a:off x="1113" y="2279"/>
              <a:ext cx="723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56" name="Line 100"/>
            <p:cNvSpPr>
              <a:spLocks noChangeShapeType="1"/>
            </p:cNvSpPr>
            <p:nvPr/>
          </p:nvSpPr>
          <p:spPr bwMode="auto">
            <a:xfrm>
              <a:off x="1759" y="2362"/>
              <a:ext cx="26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57" name="Text Box 101"/>
            <p:cNvSpPr txBox="1">
              <a:spLocks noChangeArrowheads="1"/>
            </p:cNvSpPr>
            <p:nvPr/>
          </p:nvSpPr>
          <p:spPr bwMode="auto">
            <a:xfrm>
              <a:off x="2390" y="2183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>
                  <a:latin typeface="Arial" charset="0"/>
                  <a:ea typeface="MS PGothic" charset="0"/>
                </a:rPr>
                <a:t>1</a:t>
              </a:r>
            </a:p>
          </p:txBody>
        </p:sp>
        <p:sp>
          <p:nvSpPr>
            <p:cNvPr id="454758" name="Text Box 102"/>
            <p:cNvSpPr txBox="1">
              <a:spLocks noChangeArrowheads="1"/>
            </p:cNvSpPr>
            <p:nvPr/>
          </p:nvSpPr>
          <p:spPr bwMode="auto">
            <a:xfrm>
              <a:off x="2336" y="2459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>
                  <a:latin typeface="Arial" charset="0"/>
                  <a:ea typeface="MS PGothic" charset="0"/>
                </a:rPr>
                <a:t>2</a:t>
              </a:r>
            </a:p>
          </p:txBody>
        </p:sp>
        <p:sp>
          <p:nvSpPr>
            <p:cNvPr id="454759" name="Text Box 103"/>
            <p:cNvSpPr txBox="1">
              <a:spLocks noChangeArrowheads="1"/>
            </p:cNvSpPr>
            <p:nvPr/>
          </p:nvSpPr>
          <p:spPr bwMode="auto">
            <a:xfrm>
              <a:off x="2178" y="250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>
                  <a:latin typeface="Arial" charset="0"/>
                  <a:ea typeface="MS PGothic" charset="0"/>
                </a:rPr>
                <a:t>3</a:t>
              </a:r>
            </a:p>
          </p:txBody>
        </p:sp>
        <p:sp>
          <p:nvSpPr>
            <p:cNvPr id="454760" name="Rectangle 104"/>
            <p:cNvSpPr>
              <a:spLocks noChangeArrowheads="1"/>
            </p:cNvSpPr>
            <p:nvPr/>
          </p:nvSpPr>
          <p:spPr bwMode="auto">
            <a:xfrm>
              <a:off x="1509" y="2281"/>
              <a:ext cx="269" cy="1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61" name="Text Box 105"/>
            <p:cNvSpPr txBox="1">
              <a:spLocks noChangeArrowheads="1"/>
            </p:cNvSpPr>
            <p:nvPr/>
          </p:nvSpPr>
          <p:spPr bwMode="auto">
            <a:xfrm>
              <a:off x="1479" y="2264"/>
              <a:ext cx="35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1200" dirty="0">
                  <a:latin typeface="Arial" charset="0"/>
                  <a:ea typeface="MS PGothic" charset="0"/>
                </a:rPr>
                <a:t>0111</a:t>
              </a:r>
              <a:r>
                <a:rPr lang="zh-CN" altLang="en-US" sz="1200" dirty="0">
                  <a:latin typeface="Arial" charset="0"/>
                  <a:ea typeface="MS PGothic" charset="0"/>
                </a:rPr>
                <a:t>*</a:t>
              </a:r>
              <a:endParaRPr lang="en-US" sz="1200" dirty="0">
                <a:latin typeface="Arial" charset="0"/>
                <a:ea typeface="MS PGothic" charset="0"/>
              </a:endParaRPr>
            </a:p>
          </p:txBody>
        </p:sp>
        <p:sp>
          <p:nvSpPr>
            <p:cNvPr id="454762" name="Text Box 106"/>
            <p:cNvSpPr txBox="1">
              <a:spLocks noChangeArrowheads="1"/>
            </p:cNvSpPr>
            <p:nvPr/>
          </p:nvSpPr>
          <p:spPr bwMode="auto">
            <a:xfrm>
              <a:off x="398" y="1841"/>
              <a:ext cx="1019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Arial" panose="020B0604020202020204" pitchFamily="34" charset="0"/>
                </a:rPr>
                <a:t>value in arriving</a:t>
              </a:r>
            </a:p>
            <a:p>
              <a:pPr eaLnBrk="1" hangingPunct="1"/>
              <a:r>
                <a:rPr lang="en-US" altLang="en-US" sz="1600">
                  <a:latin typeface="Arial" panose="020B0604020202020204" pitchFamily="34" charset="0"/>
                </a:rPr>
                <a:t>packet</a:t>
              </a:r>
              <a:r>
                <a:rPr lang="ja-JP" altLang="en-US" sz="1600">
                  <a:latin typeface="Arial" panose="020B0604020202020204" pitchFamily="34" charset="0"/>
                </a:rPr>
                <a:t>’</a:t>
              </a:r>
              <a:r>
                <a:rPr lang="en-US" altLang="ja-JP" sz="1600">
                  <a:latin typeface="Arial" panose="020B0604020202020204" pitchFamily="34" charset="0"/>
                </a:rPr>
                <a:t>s header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454763" name="Line 107"/>
            <p:cNvSpPr>
              <a:spLocks noChangeShapeType="1"/>
            </p:cNvSpPr>
            <p:nvPr/>
          </p:nvSpPr>
          <p:spPr bwMode="auto">
            <a:xfrm flipH="1">
              <a:off x="1269" y="2444"/>
              <a:ext cx="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64" name="Text Box 108"/>
            <p:cNvSpPr txBox="1">
              <a:spLocks noChangeArrowheads="1"/>
            </p:cNvSpPr>
            <p:nvPr/>
          </p:nvSpPr>
          <p:spPr bwMode="auto">
            <a:xfrm>
              <a:off x="1244" y="261"/>
              <a:ext cx="117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MS PGothic" charset="0"/>
                </a:rPr>
                <a:t>routing algorithm</a:t>
              </a:r>
            </a:p>
          </p:txBody>
        </p:sp>
        <p:sp>
          <p:nvSpPr>
            <p:cNvPr id="454765" name="Rectangle 109"/>
            <p:cNvSpPr>
              <a:spLocks noChangeArrowheads="1"/>
            </p:cNvSpPr>
            <p:nvPr/>
          </p:nvSpPr>
          <p:spPr bwMode="auto">
            <a:xfrm>
              <a:off x="1197" y="732"/>
              <a:ext cx="1263" cy="8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66" name="Text Box 110"/>
            <p:cNvSpPr txBox="1">
              <a:spLocks noChangeArrowheads="1"/>
            </p:cNvSpPr>
            <p:nvPr/>
          </p:nvSpPr>
          <p:spPr bwMode="auto">
            <a:xfrm>
              <a:off x="1248" y="702"/>
              <a:ext cx="11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400" dirty="0">
                  <a:latin typeface="Arial" charset="0"/>
                  <a:ea typeface="MS PGothic" charset="0"/>
                </a:rPr>
                <a:t>local forwarding table</a:t>
              </a:r>
            </a:p>
          </p:txBody>
        </p:sp>
        <p:sp>
          <p:nvSpPr>
            <p:cNvPr id="454767" name="Text Box 111"/>
            <p:cNvSpPr txBox="1">
              <a:spLocks noChangeArrowheads="1"/>
            </p:cNvSpPr>
            <p:nvPr/>
          </p:nvSpPr>
          <p:spPr bwMode="auto">
            <a:xfrm>
              <a:off x="1174" y="858"/>
              <a:ext cx="76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400" dirty="0">
                  <a:ea typeface="MS PGothic" charset="0"/>
                </a:rPr>
                <a:t>prefix</a:t>
              </a:r>
              <a:endParaRPr lang="en-US" sz="1400" dirty="0">
                <a:latin typeface="Arial" charset="0"/>
                <a:ea typeface="MS PGothic" charset="0"/>
              </a:endParaRPr>
            </a:p>
          </p:txBody>
        </p:sp>
        <p:sp>
          <p:nvSpPr>
            <p:cNvPr id="454768" name="Text Box 112"/>
            <p:cNvSpPr txBox="1">
              <a:spLocks noChangeArrowheads="1"/>
            </p:cNvSpPr>
            <p:nvPr/>
          </p:nvSpPr>
          <p:spPr bwMode="auto">
            <a:xfrm>
              <a:off x="1846" y="859"/>
              <a:ext cx="6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>
                  <a:latin typeface="Arial" charset="0"/>
                  <a:ea typeface="MS PGothic" charset="0"/>
                </a:rPr>
                <a:t>output link</a:t>
              </a:r>
            </a:p>
          </p:txBody>
        </p:sp>
        <p:sp>
          <p:nvSpPr>
            <p:cNvPr id="454769" name="Line 113"/>
            <p:cNvSpPr>
              <a:spLocks noChangeShapeType="1"/>
            </p:cNvSpPr>
            <p:nvPr/>
          </p:nvSpPr>
          <p:spPr bwMode="auto">
            <a:xfrm>
              <a:off x="1908" y="866"/>
              <a:ext cx="5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omic Sans MS" charset="0"/>
                <a:ea typeface="MS PGothic" charset="0"/>
              </a:endParaRPr>
            </a:p>
          </p:txBody>
        </p:sp>
        <p:sp>
          <p:nvSpPr>
            <p:cNvPr id="454770" name="Text Box 114"/>
            <p:cNvSpPr txBox="1">
              <a:spLocks noChangeArrowheads="1"/>
            </p:cNvSpPr>
            <p:nvPr/>
          </p:nvSpPr>
          <p:spPr bwMode="auto">
            <a:xfrm>
              <a:off x="1396" y="1037"/>
              <a:ext cx="51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 eaLnBrk="1" hangingPunct="1">
                <a:defRPr/>
              </a:pPr>
              <a:r>
                <a:rPr lang="en-US" sz="1200" dirty="0">
                  <a:latin typeface="Arial" charset="0"/>
                  <a:ea typeface="MS PGothic" charset="0"/>
                </a:rPr>
                <a:t>0100</a:t>
              </a:r>
              <a:r>
                <a:rPr lang="zh-CN" altLang="en-US" sz="1200" dirty="0">
                  <a:ea typeface="MS PGothic" charset="0"/>
                </a:rPr>
                <a:t>*</a:t>
              </a:r>
              <a:endParaRPr lang="en-US" sz="1200" dirty="0">
                <a:latin typeface="Arial" charset="0"/>
                <a:ea typeface="MS PGothic" charset="0"/>
              </a:endParaRPr>
            </a:p>
            <a:p>
              <a:pPr algn="r" eaLnBrk="1" hangingPunct="1">
                <a:defRPr/>
              </a:pPr>
              <a:r>
                <a:rPr lang="en-US" sz="1200" dirty="0">
                  <a:latin typeface="Arial" charset="0"/>
                  <a:ea typeface="MS PGothic" charset="0"/>
                </a:rPr>
                <a:t>0101</a:t>
              </a:r>
              <a:r>
                <a:rPr lang="zh-CN" altLang="en-US" sz="1200" dirty="0">
                  <a:latin typeface="Arial" charset="0"/>
                  <a:ea typeface="MS PGothic" charset="0"/>
                </a:rPr>
                <a:t>*</a:t>
              </a:r>
              <a:endParaRPr lang="en-US" sz="1200" dirty="0">
                <a:latin typeface="Arial" charset="0"/>
                <a:ea typeface="MS PGothic" charset="0"/>
              </a:endParaRPr>
            </a:p>
            <a:p>
              <a:pPr algn="r" eaLnBrk="1" hangingPunct="1">
                <a:defRPr/>
              </a:pPr>
              <a:r>
                <a:rPr lang="en-US" sz="1200" dirty="0">
                  <a:latin typeface="Arial" charset="0"/>
                  <a:ea typeface="MS PGothic" charset="0"/>
                </a:rPr>
                <a:t>0111</a:t>
              </a:r>
              <a:r>
                <a:rPr lang="zh-CN" altLang="en-US" sz="1200" dirty="0">
                  <a:latin typeface="Arial" charset="0"/>
                  <a:ea typeface="MS PGothic" charset="0"/>
                </a:rPr>
                <a:t>*</a:t>
              </a:r>
              <a:endParaRPr lang="en-US" sz="1200" dirty="0">
                <a:latin typeface="Arial" charset="0"/>
                <a:ea typeface="MS PGothic" charset="0"/>
              </a:endParaRPr>
            </a:p>
            <a:p>
              <a:pPr algn="r" eaLnBrk="1" hangingPunct="1">
                <a:defRPr/>
              </a:pPr>
              <a:r>
                <a:rPr lang="en-US" sz="1200" dirty="0">
                  <a:latin typeface="Arial" charset="0"/>
                  <a:ea typeface="MS PGothic" charset="0"/>
                </a:rPr>
                <a:t>1001</a:t>
              </a:r>
              <a:r>
                <a:rPr lang="zh-CN" altLang="en-US" sz="1200" dirty="0">
                  <a:latin typeface="Arial" charset="0"/>
                  <a:ea typeface="MS PGothic" charset="0"/>
                </a:rPr>
                <a:t>*</a:t>
              </a:r>
              <a:endParaRPr lang="en-US" sz="1200" dirty="0">
                <a:latin typeface="Arial" charset="0"/>
                <a:ea typeface="MS PGothic" charset="0"/>
              </a:endParaRPr>
            </a:p>
          </p:txBody>
        </p:sp>
        <p:sp>
          <p:nvSpPr>
            <p:cNvPr id="454771" name="Text Box 115"/>
            <p:cNvSpPr txBox="1">
              <a:spLocks noChangeArrowheads="1"/>
            </p:cNvSpPr>
            <p:nvPr/>
          </p:nvSpPr>
          <p:spPr bwMode="auto">
            <a:xfrm>
              <a:off x="1918" y="1037"/>
              <a:ext cx="169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1200">
                  <a:latin typeface="Arial" charset="0"/>
                  <a:ea typeface="MS PGothic" charset="0"/>
                </a:rPr>
                <a:t>3</a:t>
              </a:r>
            </a:p>
            <a:p>
              <a:pPr algn="ctr" eaLnBrk="1" hangingPunct="1">
                <a:defRPr/>
              </a:pPr>
              <a:r>
                <a:rPr lang="en-US" sz="1200">
                  <a:latin typeface="Arial" charset="0"/>
                  <a:ea typeface="MS PGothic" charset="0"/>
                </a:rPr>
                <a:t>2</a:t>
              </a:r>
            </a:p>
            <a:p>
              <a:pPr algn="ctr" eaLnBrk="1" hangingPunct="1">
                <a:defRPr/>
              </a:pPr>
              <a:r>
                <a:rPr lang="en-US" sz="1200">
                  <a:latin typeface="Arial" charset="0"/>
                  <a:ea typeface="MS PGothic" charset="0"/>
                </a:rPr>
                <a:t>2</a:t>
              </a:r>
            </a:p>
            <a:p>
              <a:pPr algn="ctr" eaLnBrk="1" hangingPunct="1">
                <a:defRPr/>
              </a:pPr>
              <a:r>
                <a:rPr lang="en-US" sz="1200">
                  <a:latin typeface="Arial" charset="0"/>
                  <a:ea typeface="MS PGothic" charset="0"/>
                </a:rPr>
                <a:t>1</a:t>
              </a:r>
            </a:p>
          </p:txBody>
        </p:sp>
        <p:sp>
          <p:nvSpPr>
            <p:cNvPr id="454772" name="Line 116"/>
            <p:cNvSpPr>
              <a:spLocks noChangeShapeType="1"/>
            </p:cNvSpPr>
            <p:nvPr/>
          </p:nvSpPr>
          <p:spPr bwMode="auto">
            <a:xfrm>
              <a:off x="1197" y="1028"/>
              <a:ext cx="1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73" name="Line 117"/>
            <p:cNvSpPr>
              <a:spLocks noChangeShapeType="1"/>
            </p:cNvSpPr>
            <p:nvPr/>
          </p:nvSpPr>
          <p:spPr bwMode="auto">
            <a:xfrm>
              <a:off x="1192" y="872"/>
              <a:ext cx="1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74" name="AutoShape 118"/>
            <p:cNvSpPr>
              <a:spLocks noChangeArrowheads="1"/>
            </p:cNvSpPr>
            <p:nvPr/>
          </p:nvSpPr>
          <p:spPr bwMode="auto">
            <a:xfrm rot="5400000">
              <a:off x="1763" y="548"/>
              <a:ext cx="151" cy="172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75" name="Line 119"/>
            <p:cNvSpPr>
              <a:spLocks noChangeShapeType="1"/>
            </p:cNvSpPr>
            <p:nvPr/>
          </p:nvSpPr>
          <p:spPr bwMode="auto">
            <a:xfrm>
              <a:off x="1371" y="2086"/>
              <a:ext cx="229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MS PGothic" charset="0"/>
              </a:endParaRPr>
            </a:p>
          </p:txBody>
        </p:sp>
        <p:sp>
          <p:nvSpPr>
            <p:cNvPr id="454776" name="Freeform 120"/>
            <p:cNvSpPr>
              <a:spLocks/>
            </p:cNvSpPr>
            <p:nvPr/>
          </p:nvSpPr>
          <p:spPr bwMode="auto">
            <a:xfrm>
              <a:off x="2047" y="2395"/>
              <a:ext cx="554" cy="167"/>
            </a:xfrm>
            <a:custGeom>
              <a:avLst/>
              <a:gdLst>
                <a:gd name="T0" fmla="*/ 0 w 554"/>
                <a:gd name="T1" fmla="*/ 10 h 167"/>
                <a:gd name="T2" fmla="*/ 324 w 554"/>
                <a:gd name="T3" fmla="*/ 26 h 167"/>
                <a:gd name="T4" fmla="*/ 554 w 554"/>
                <a:gd name="T5" fmla="*/ 167 h 1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54777" name="Freeform 121"/>
            <p:cNvSpPr>
              <a:spLocks/>
            </p:cNvSpPr>
            <p:nvPr/>
          </p:nvSpPr>
          <p:spPr bwMode="auto">
            <a:xfrm flipH="1">
              <a:off x="3518" y="2127"/>
              <a:ext cx="364" cy="234"/>
            </a:xfrm>
            <a:custGeom>
              <a:avLst/>
              <a:gdLst>
                <a:gd name="T0" fmla="*/ 0 w 1443"/>
                <a:gd name="T1" fmla="*/ 0 h 816"/>
                <a:gd name="T2" fmla="*/ 271 w 1443"/>
                <a:gd name="T3" fmla="*/ 224 h 816"/>
                <a:gd name="T4" fmla="*/ 333 w 1443"/>
                <a:gd name="T5" fmla="*/ 226 h 816"/>
                <a:gd name="T6" fmla="*/ 364 w 1443"/>
                <a:gd name="T7" fmla="*/ 1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54778" name="Freeform 122"/>
            <p:cNvSpPr>
              <a:spLocks/>
            </p:cNvSpPr>
            <p:nvPr/>
          </p:nvSpPr>
          <p:spPr bwMode="auto">
            <a:xfrm flipH="1">
              <a:off x="2881" y="1948"/>
              <a:ext cx="364" cy="234"/>
            </a:xfrm>
            <a:custGeom>
              <a:avLst/>
              <a:gdLst>
                <a:gd name="T0" fmla="*/ 0 w 1443"/>
                <a:gd name="T1" fmla="*/ 0 h 816"/>
                <a:gd name="T2" fmla="*/ 271 w 1443"/>
                <a:gd name="T3" fmla="*/ 224 h 816"/>
                <a:gd name="T4" fmla="*/ 333 w 1443"/>
                <a:gd name="T5" fmla="*/ 226 h 816"/>
                <a:gd name="T6" fmla="*/ 364 w 1443"/>
                <a:gd name="T7" fmla="*/ 1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54779" name="Freeform 123"/>
            <p:cNvSpPr>
              <a:spLocks/>
            </p:cNvSpPr>
            <p:nvPr/>
          </p:nvSpPr>
          <p:spPr bwMode="auto">
            <a:xfrm flipH="1" flipV="1">
              <a:off x="3302" y="2922"/>
              <a:ext cx="342" cy="234"/>
            </a:xfrm>
            <a:custGeom>
              <a:avLst/>
              <a:gdLst>
                <a:gd name="T0" fmla="*/ 0 w 1443"/>
                <a:gd name="T1" fmla="*/ 0 h 816"/>
                <a:gd name="T2" fmla="*/ 255 w 1443"/>
                <a:gd name="T3" fmla="*/ 224 h 816"/>
                <a:gd name="T4" fmla="*/ 313 w 1443"/>
                <a:gd name="T5" fmla="*/ 226 h 816"/>
                <a:gd name="T6" fmla="*/ 342 w 1443"/>
                <a:gd name="T7" fmla="*/ 1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54780" name="Freeform 124"/>
            <p:cNvSpPr>
              <a:spLocks/>
            </p:cNvSpPr>
            <p:nvPr/>
          </p:nvSpPr>
          <p:spPr bwMode="auto">
            <a:xfrm flipH="1" flipV="1">
              <a:off x="2452" y="2912"/>
              <a:ext cx="342" cy="234"/>
            </a:xfrm>
            <a:custGeom>
              <a:avLst/>
              <a:gdLst>
                <a:gd name="T0" fmla="*/ 0 w 1443"/>
                <a:gd name="T1" fmla="*/ 0 h 816"/>
                <a:gd name="T2" fmla="*/ 255 w 1443"/>
                <a:gd name="T3" fmla="*/ 224 h 816"/>
                <a:gd name="T4" fmla="*/ 313 w 1443"/>
                <a:gd name="T5" fmla="*/ 226 h 816"/>
                <a:gd name="T6" fmla="*/ 342 w 1443"/>
                <a:gd name="T7" fmla="*/ 1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54781" name="Freeform 125"/>
            <p:cNvSpPr>
              <a:spLocks/>
            </p:cNvSpPr>
            <p:nvPr/>
          </p:nvSpPr>
          <p:spPr bwMode="auto">
            <a:xfrm flipH="1" flipV="1">
              <a:off x="2855" y="2728"/>
              <a:ext cx="342" cy="285"/>
            </a:xfrm>
            <a:custGeom>
              <a:avLst/>
              <a:gdLst>
                <a:gd name="T0" fmla="*/ 0 w 1443"/>
                <a:gd name="T1" fmla="*/ 0 h 816"/>
                <a:gd name="T2" fmla="*/ 255 w 1443"/>
                <a:gd name="T3" fmla="*/ 273 h 816"/>
                <a:gd name="T4" fmla="*/ 313 w 1443"/>
                <a:gd name="T5" fmla="*/ 275 h 816"/>
                <a:gd name="T6" fmla="*/ 342 w 1443"/>
                <a:gd name="T7" fmla="*/ 2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20529" name="Group 126"/>
            <p:cNvGrpSpPr>
              <a:grpSpLocks/>
            </p:cNvGrpSpPr>
            <p:nvPr/>
          </p:nvGrpSpPr>
          <p:grpSpPr bwMode="auto">
            <a:xfrm>
              <a:off x="2886" y="1668"/>
              <a:ext cx="347" cy="285"/>
              <a:chOff x="2886" y="1668"/>
              <a:chExt cx="347" cy="285"/>
            </a:xfrm>
          </p:grpSpPr>
          <p:sp>
            <p:nvSpPr>
              <p:cNvPr id="454783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84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85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86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87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88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89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</p:grpSp>
        <p:grpSp>
          <p:nvGrpSpPr>
            <p:cNvPr id="20530" name="Group 134"/>
            <p:cNvGrpSpPr>
              <a:grpSpLocks/>
            </p:cNvGrpSpPr>
            <p:nvPr/>
          </p:nvGrpSpPr>
          <p:grpSpPr bwMode="auto">
            <a:xfrm>
              <a:off x="3524" y="1840"/>
              <a:ext cx="347" cy="285"/>
              <a:chOff x="2886" y="1668"/>
              <a:chExt cx="347" cy="285"/>
            </a:xfrm>
          </p:grpSpPr>
          <p:sp>
            <p:nvSpPr>
              <p:cNvPr id="454791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92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93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94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95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96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797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</p:grpSp>
        <p:grpSp>
          <p:nvGrpSpPr>
            <p:cNvPr id="20531" name="Group 142"/>
            <p:cNvGrpSpPr>
              <a:grpSpLocks/>
            </p:cNvGrpSpPr>
            <p:nvPr/>
          </p:nvGrpSpPr>
          <p:grpSpPr bwMode="auto">
            <a:xfrm>
              <a:off x="3291" y="3148"/>
              <a:ext cx="347" cy="285"/>
              <a:chOff x="2886" y="1668"/>
              <a:chExt cx="347" cy="285"/>
            </a:xfrm>
          </p:grpSpPr>
          <p:sp>
            <p:nvSpPr>
              <p:cNvPr id="454799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00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01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02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03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04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05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</p:grpSp>
        <p:grpSp>
          <p:nvGrpSpPr>
            <p:cNvPr id="20532" name="Group 150"/>
            <p:cNvGrpSpPr>
              <a:grpSpLocks/>
            </p:cNvGrpSpPr>
            <p:nvPr/>
          </p:nvGrpSpPr>
          <p:grpSpPr bwMode="auto">
            <a:xfrm>
              <a:off x="2853" y="3010"/>
              <a:ext cx="347" cy="285"/>
              <a:chOff x="2886" y="1668"/>
              <a:chExt cx="347" cy="285"/>
            </a:xfrm>
          </p:grpSpPr>
          <p:sp>
            <p:nvSpPr>
              <p:cNvPr id="454807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08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09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10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11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12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13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</p:grpSp>
        <p:grpSp>
          <p:nvGrpSpPr>
            <p:cNvPr id="20533" name="Group 158"/>
            <p:cNvGrpSpPr>
              <a:grpSpLocks/>
            </p:cNvGrpSpPr>
            <p:nvPr/>
          </p:nvGrpSpPr>
          <p:grpSpPr bwMode="auto">
            <a:xfrm>
              <a:off x="2440" y="3131"/>
              <a:ext cx="347" cy="285"/>
              <a:chOff x="2886" y="1668"/>
              <a:chExt cx="347" cy="285"/>
            </a:xfrm>
          </p:grpSpPr>
          <p:sp>
            <p:nvSpPr>
              <p:cNvPr id="454815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16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17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18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19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20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454821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</p:grpSp>
      </p:grpSp>
      <p:sp>
        <p:nvSpPr>
          <p:cNvPr id="454822" name="Rectangle 166"/>
          <p:cNvSpPr>
            <a:spLocks noGrp="1" noChangeArrowheads="1"/>
          </p:cNvSpPr>
          <p:nvPr>
            <p:ph type="title"/>
          </p:nvPr>
        </p:nvSpPr>
        <p:spPr>
          <a:xfrm>
            <a:off x="321470" y="490083"/>
            <a:ext cx="8894762" cy="430887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cs typeface="+mj-cs"/>
              </a:rPr>
              <a:t>Routing </a:t>
            </a:r>
            <a:r>
              <a:rPr lang="en-US" altLang="zh-CN" sz="2800" dirty="0">
                <a:cs typeface="+mj-cs"/>
              </a:rPr>
              <a:t>and </a:t>
            </a:r>
            <a:r>
              <a:rPr lang="en-US" sz="2800" dirty="0">
                <a:cs typeface="+mj-cs"/>
              </a:rPr>
              <a:t>forwarding</a:t>
            </a:r>
          </a:p>
        </p:txBody>
      </p:sp>
      <p:sp>
        <p:nvSpPr>
          <p:cNvPr id="2" name="Freeform 1"/>
          <p:cNvSpPr/>
          <p:nvPr/>
        </p:nvSpPr>
        <p:spPr bwMode="auto">
          <a:xfrm>
            <a:off x="3014663" y="4873834"/>
            <a:ext cx="2646188" cy="665199"/>
          </a:xfrm>
          <a:custGeom>
            <a:avLst/>
            <a:gdLst>
              <a:gd name="connsiteX0" fmla="*/ 0 w 2189284"/>
              <a:gd name="connsiteY0" fmla="*/ 96716 h 442125"/>
              <a:gd name="connsiteX1" fmla="*/ 465992 w 2189284"/>
              <a:gd name="connsiteY1" fmla="*/ 175846 h 442125"/>
              <a:gd name="connsiteX2" fmla="*/ 1019907 w 2189284"/>
              <a:gd name="connsiteY2" fmla="*/ 439616 h 442125"/>
              <a:gd name="connsiteX3" fmla="*/ 2189284 w 2189284"/>
              <a:gd name="connsiteY3" fmla="*/ 0 h 442125"/>
              <a:gd name="connsiteX4" fmla="*/ 2189284 w 2189284"/>
              <a:gd name="connsiteY4" fmla="*/ 0 h 44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284" h="442125">
                <a:moveTo>
                  <a:pt x="0" y="96716"/>
                </a:moveTo>
                <a:cubicBezTo>
                  <a:pt x="148004" y="107706"/>
                  <a:pt x="296008" y="118696"/>
                  <a:pt x="465992" y="175846"/>
                </a:cubicBezTo>
                <a:cubicBezTo>
                  <a:pt x="635976" y="232996"/>
                  <a:pt x="732692" y="468924"/>
                  <a:pt x="1019907" y="439616"/>
                </a:cubicBezTo>
                <a:cubicBezTo>
                  <a:pt x="1307122" y="410308"/>
                  <a:pt x="2189284" y="0"/>
                  <a:pt x="2189284" y="0"/>
                </a:cubicBezTo>
                <a:lnTo>
                  <a:pt x="2189284" y="0"/>
                </a:ln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96290" y="1504375"/>
            <a:ext cx="416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+mj-lt"/>
              </a:rPr>
              <a:t>Routing: selecting best paths in a network.</a:t>
            </a:r>
          </a:p>
        </p:txBody>
      </p:sp>
      <p:sp>
        <p:nvSpPr>
          <p:cNvPr id="5" name="Rectangle 4"/>
          <p:cNvSpPr/>
          <p:nvPr/>
        </p:nvSpPr>
        <p:spPr>
          <a:xfrm>
            <a:off x="3831616" y="19341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latin typeface="+mj-lt"/>
              </a:rPr>
              <a:t>Forwarding: sending the packet to the next-hop toward its destination </a:t>
            </a:r>
          </a:p>
        </p:txBody>
      </p:sp>
    </p:spTree>
    <p:extLst>
      <p:ext uri="{BB962C8B-B14F-4D97-AF65-F5344CB8AC3E}">
        <p14:creationId xmlns:p14="http://schemas.microsoft.com/office/powerpoint/2010/main" val="176149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  <a:cs typeface="+mj-cs"/>
              </a:rPr>
              <a:t>Important Concepts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06400" y="1600200"/>
            <a:ext cx="8318500" cy="326243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en-US" sz="2800" i="1" dirty="0">
                <a:ea typeface="+mn-ea"/>
                <a:cs typeface="+mn-cs"/>
              </a:rPr>
              <a:t>Link State </a:t>
            </a:r>
            <a:r>
              <a:rPr lang="en-US" sz="2800" dirty="0">
                <a:ea typeface="+mn-ea"/>
                <a:cs typeface="+mn-cs"/>
              </a:rPr>
              <a:t>is </a:t>
            </a:r>
            <a:r>
              <a:rPr lang="en-US" sz="2800" u="sng" dirty="0">
                <a:ea typeface="+mn-ea"/>
                <a:cs typeface="+mn-cs"/>
              </a:rPr>
              <a:t>centralized</a:t>
            </a:r>
          </a:p>
          <a:p>
            <a:pPr marL="914400" lvl="1" indent="-457200">
              <a:buFont typeface="Wingdings" panose="05000000000000000000" pitchFamily="2" charset="2"/>
              <a:buChar char="q"/>
              <a:defRPr/>
            </a:pPr>
            <a:r>
              <a:rPr lang="en-US" sz="2800" dirty="0" err="1"/>
              <a:t>Dijkstra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en-US" sz="2800" i="1" dirty="0">
                <a:ea typeface="+mn-ea"/>
                <a:cs typeface="+mn-cs"/>
              </a:rPr>
              <a:t>Distance Vector </a:t>
            </a:r>
            <a:r>
              <a:rPr lang="en-US" sz="2800" dirty="0">
                <a:ea typeface="+mn-ea"/>
                <a:cs typeface="+mn-cs"/>
              </a:rPr>
              <a:t>is </a:t>
            </a:r>
            <a:r>
              <a:rPr lang="en-US" sz="2800" u="sng" dirty="0">
                <a:ea typeface="+mn-ea"/>
                <a:cs typeface="+mn-cs"/>
              </a:rPr>
              <a:t>decentralized</a:t>
            </a:r>
          </a:p>
          <a:p>
            <a:pPr lvl="2" indent="-457200">
              <a:buFont typeface="Wingdings" panose="05000000000000000000" pitchFamily="2" charset="2"/>
              <a:buChar char="q"/>
              <a:defRPr/>
            </a:pPr>
            <a:r>
              <a:rPr lang="en-US" sz="2800" dirty="0"/>
              <a:t>Split Horizon/Poison Reverse </a:t>
            </a: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2800" u="sng" dirty="0">
              <a:ea typeface="+mn-ea"/>
              <a:cs typeface="+mn-cs"/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dirty="0">
              <a:ea typeface="+mn-ea"/>
              <a:cs typeface="+mn-cs"/>
            </a:endParaRPr>
          </a:p>
          <a:p>
            <a:pPr marL="0" indent="0">
              <a:buFont typeface="ZapfDingbats" charset="0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ZapfDingbats" charset="0"/>
              <a:buChar char="r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ZapfDingbats" charset="0"/>
              <a:buChar char="r"/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44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22" name="Rectangle 166"/>
          <p:cNvSpPr>
            <a:spLocks noGrp="1" noChangeArrowheads="1"/>
          </p:cNvSpPr>
          <p:nvPr>
            <p:ph type="title"/>
          </p:nvPr>
        </p:nvSpPr>
        <p:spPr>
          <a:xfrm>
            <a:off x="373063" y="518937"/>
            <a:ext cx="8324426" cy="430887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cs typeface="+mj-cs"/>
              </a:rPr>
              <a:t>Link Cost</a:t>
            </a:r>
          </a:p>
        </p:txBody>
      </p:sp>
      <p:grpSp>
        <p:nvGrpSpPr>
          <p:cNvPr id="170" name="Group 164"/>
          <p:cNvGrpSpPr>
            <a:grpSpLocks/>
          </p:cNvGrpSpPr>
          <p:nvPr/>
        </p:nvGrpSpPr>
        <p:grpSpPr bwMode="auto">
          <a:xfrm>
            <a:off x="5172075" y="2252663"/>
            <a:ext cx="708025" cy="638175"/>
            <a:chOff x="1898" y="728"/>
            <a:chExt cx="446" cy="402"/>
          </a:xfrm>
        </p:grpSpPr>
        <p:grpSp>
          <p:nvGrpSpPr>
            <p:cNvPr id="171" name="Group 165"/>
            <p:cNvGrpSpPr>
              <a:grpSpLocks/>
            </p:cNvGrpSpPr>
            <p:nvPr/>
          </p:nvGrpSpPr>
          <p:grpSpPr bwMode="auto">
            <a:xfrm>
              <a:off x="1898" y="918"/>
              <a:ext cx="446" cy="212"/>
              <a:chOff x="2210" y="903"/>
              <a:chExt cx="446" cy="212"/>
            </a:xfrm>
          </p:grpSpPr>
          <p:sp>
            <p:nvSpPr>
              <p:cNvPr id="173" name="Oval 166"/>
              <p:cNvSpPr>
                <a:spLocks noChangeArrowheads="1"/>
              </p:cNvSpPr>
              <p:nvPr/>
            </p:nvSpPr>
            <p:spPr bwMode="auto">
              <a:xfrm>
                <a:off x="2213" y="969"/>
                <a:ext cx="443" cy="14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174" name="Line 167"/>
              <p:cNvSpPr>
                <a:spLocks noChangeShapeType="1"/>
              </p:cNvSpPr>
              <p:nvPr/>
            </p:nvSpPr>
            <p:spPr bwMode="auto">
              <a:xfrm>
                <a:off x="2213" y="962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175" name="Line 168"/>
              <p:cNvSpPr>
                <a:spLocks noChangeShapeType="1"/>
              </p:cNvSpPr>
              <p:nvPr/>
            </p:nvSpPr>
            <p:spPr bwMode="auto">
              <a:xfrm>
                <a:off x="2560" y="969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176" name="Rectangle 169"/>
              <p:cNvSpPr>
                <a:spLocks noChangeArrowheads="1"/>
              </p:cNvSpPr>
              <p:nvPr/>
            </p:nvSpPr>
            <p:spPr bwMode="auto">
              <a:xfrm>
                <a:off x="2213" y="962"/>
                <a:ext cx="439" cy="7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177" name="Oval 170"/>
              <p:cNvSpPr>
                <a:spLocks noChangeArrowheads="1"/>
              </p:cNvSpPr>
              <p:nvPr/>
            </p:nvSpPr>
            <p:spPr bwMode="auto">
              <a:xfrm>
                <a:off x="2210" y="903"/>
                <a:ext cx="443" cy="14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178" name="Group 171"/>
              <p:cNvGrpSpPr>
                <a:grpSpLocks/>
              </p:cNvGrpSpPr>
              <p:nvPr/>
            </p:nvGrpSpPr>
            <p:grpSpPr bwMode="auto">
              <a:xfrm>
                <a:off x="2319" y="931"/>
                <a:ext cx="221" cy="85"/>
                <a:chOff x="2848" y="848"/>
                <a:chExt cx="140" cy="98"/>
              </a:xfrm>
            </p:grpSpPr>
            <p:sp>
              <p:nvSpPr>
                <p:cNvPr id="183" name="Line 17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184" name="Line 17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185" name="Line 17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179" name="Group 175"/>
              <p:cNvGrpSpPr>
                <a:grpSpLocks/>
              </p:cNvGrpSpPr>
              <p:nvPr/>
            </p:nvGrpSpPr>
            <p:grpSpPr bwMode="auto">
              <a:xfrm flipV="1">
                <a:off x="2319" y="930"/>
                <a:ext cx="221" cy="87"/>
                <a:chOff x="2848" y="848"/>
                <a:chExt cx="140" cy="98"/>
              </a:xfrm>
            </p:grpSpPr>
            <p:sp>
              <p:nvSpPr>
                <p:cNvPr id="180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181" name="Line 1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182" name="Line 1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sp>
          <p:nvSpPr>
            <p:cNvPr id="172" name="Text Box 179"/>
            <p:cNvSpPr txBox="1">
              <a:spLocks noChangeArrowheads="1"/>
            </p:cNvSpPr>
            <p:nvPr/>
          </p:nvSpPr>
          <p:spPr bwMode="auto">
            <a:xfrm>
              <a:off x="2010" y="72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dirty="0">
                <a:latin typeface="Comic Sans MS" charset="0"/>
                <a:ea typeface="MS PGothic" charset="0"/>
              </a:endParaRPr>
            </a:p>
          </p:txBody>
        </p:sp>
      </p:grpSp>
      <p:grpSp>
        <p:nvGrpSpPr>
          <p:cNvPr id="186" name="Group 164"/>
          <p:cNvGrpSpPr>
            <a:grpSpLocks/>
          </p:cNvGrpSpPr>
          <p:nvPr/>
        </p:nvGrpSpPr>
        <p:grpSpPr bwMode="auto">
          <a:xfrm>
            <a:off x="2042013" y="2340586"/>
            <a:ext cx="708025" cy="638175"/>
            <a:chOff x="1898" y="728"/>
            <a:chExt cx="446" cy="402"/>
          </a:xfrm>
        </p:grpSpPr>
        <p:grpSp>
          <p:nvGrpSpPr>
            <p:cNvPr id="187" name="Group 165"/>
            <p:cNvGrpSpPr>
              <a:grpSpLocks/>
            </p:cNvGrpSpPr>
            <p:nvPr/>
          </p:nvGrpSpPr>
          <p:grpSpPr bwMode="auto">
            <a:xfrm>
              <a:off x="1898" y="918"/>
              <a:ext cx="446" cy="212"/>
              <a:chOff x="2210" y="903"/>
              <a:chExt cx="446" cy="212"/>
            </a:xfrm>
          </p:grpSpPr>
          <p:sp>
            <p:nvSpPr>
              <p:cNvPr id="189" name="Oval 166"/>
              <p:cNvSpPr>
                <a:spLocks noChangeArrowheads="1"/>
              </p:cNvSpPr>
              <p:nvPr/>
            </p:nvSpPr>
            <p:spPr bwMode="auto">
              <a:xfrm>
                <a:off x="2213" y="969"/>
                <a:ext cx="443" cy="14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190" name="Line 167"/>
              <p:cNvSpPr>
                <a:spLocks noChangeShapeType="1"/>
              </p:cNvSpPr>
              <p:nvPr/>
            </p:nvSpPr>
            <p:spPr bwMode="auto">
              <a:xfrm>
                <a:off x="2213" y="962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191" name="Line 168"/>
              <p:cNvSpPr>
                <a:spLocks noChangeShapeType="1"/>
              </p:cNvSpPr>
              <p:nvPr/>
            </p:nvSpPr>
            <p:spPr bwMode="auto">
              <a:xfrm>
                <a:off x="2560" y="969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192" name="Rectangle 169"/>
              <p:cNvSpPr>
                <a:spLocks noChangeArrowheads="1"/>
              </p:cNvSpPr>
              <p:nvPr/>
            </p:nvSpPr>
            <p:spPr bwMode="auto">
              <a:xfrm>
                <a:off x="2213" y="962"/>
                <a:ext cx="439" cy="7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193" name="Oval 170"/>
              <p:cNvSpPr>
                <a:spLocks noChangeArrowheads="1"/>
              </p:cNvSpPr>
              <p:nvPr/>
            </p:nvSpPr>
            <p:spPr bwMode="auto">
              <a:xfrm>
                <a:off x="2210" y="903"/>
                <a:ext cx="443" cy="14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194" name="Group 171"/>
              <p:cNvGrpSpPr>
                <a:grpSpLocks/>
              </p:cNvGrpSpPr>
              <p:nvPr/>
            </p:nvGrpSpPr>
            <p:grpSpPr bwMode="auto">
              <a:xfrm>
                <a:off x="2319" y="931"/>
                <a:ext cx="221" cy="85"/>
                <a:chOff x="2848" y="848"/>
                <a:chExt cx="140" cy="98"/>
              </a:xfrm>
            </p:grpSpPr>
            <p:sp>
              <p:nvSpPr>
                <p:cNvPr id="199" name="Line 17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00" name="Line 17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01" name="Line 17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195" name="Group 175"/>
              <p:cNvGrpSpPr>
                <a:grpSpLocks/>
              </p:cNvGrpSpPr>
              <p:nvPr/>
            </p:nvGrpSpPr>
            <p:grpSpPr bwMode="auto">
              <a:xfrm flipV="1">
                <a:off x="2319" y="930"/>
                <a:ext cx="221" cy="87"/>
                <a:chOff x="2848" y="848"/>
                <a:chExt cx="140" cy="98"/>
              </a:xfrm>
            </p:grpSpPr>
            <p:sp>
              <p:nvSpPr>
                <p:cNvPr id="196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197" name="Line 1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198" name="Line 1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sp>
          <p:nvSpPr>
            <p:cNvPr id="188" name="Text Box 179"/>
            <p:cNvSpPr txBox="1">
              <a:spLocks noChangeArrowheads="1"/>
            </p:cNvSpPr>
            <p:nvPr/>
          </p:nvSpPr>
          <p:spPr bwMode="auto">
            <a:xfrm>
              <a:off x="2010" y="72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dirty="0">
                <a:latin typeface="Comic Sans MS" charset="0"/>
                <a:ea typeface="MS PGothic" charset="0"/>
              </a:endParaRPr>
            </a:p>
          </p:txBody>
        </p:sp>
      </p:grpSp>
      <p:grpSp>
        <p:nvGrpSpPr>
          <p:cNvPr id="202" name="Group 164"/>
          <p:cNvGrpSpPr>
            <a:grpSpLocks/>
          </p:cNvGrpSpPr>
          <p:nvPr/>
        </p:nvGrpSpPr>
        <p:grpSpPr bwMode="auto">
          <a:xfrm>
            <a:off x="6992083" y="3571509"/>
            <a:ext cx="708025" cy="638175"/>
            <a:chOff x="1898" y="728"/>
            <a:chExt cx="446" cy="402"/>
          </a:xfrm>
        </p:grpSpPr>
        <p:grpSp>
          <p:nvGrpSpPr>
            <p:cNvPr id="203" name="Group 165"/>
            <p:cNvGrpSpPr>
              <a:grpSpLocks/>
            </p:cNvGrpSpPr>
            <p:nvPr/>
          </p:nvGrpSpPr>
          <p:grpSpPr bwMode="auto">
            <a:xfrm>
              <a:off x="1898" y="918"/>
              <a:ext cx="446" cy="212"/>
              <a:chOff x="2210" y="903"/>
              <a:chExt cx="446" cy="212"/>
            </a:xfrm>
          </p:grpSpPr>
          <p:sp>
            <p:nvSpPr>
              <p:cNvPr id="205" name="Oval 166"/>
              <p:cNvSpPr>
                <a:spLocks noChangeArrowheads="1"/>
              </p:cNvSpPr>
              <p:nvPr/>
            </p:nvSpPr>
            <p:spPr bwMode="auto">
              <a:xfrm>
                <a:off x="2213" y="969"/>
                <a:ext cx="443" cy="14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206" name="Line 167"/>
              <p:cNvSpPr>
                <a:spLocks noChangeShapeType="1"/>
              </p:cNvSpPr>
              <p:nvPr/>
            </p:nvSpPr>
            <p:spPr bwMode="auto">
              <a:xfrm>
                <a:off x="2213" y="962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207" name="Line 168"/>
              <p:cNvSpPr>
                <a:spLocks noChangeShapeType="1"/>
              </p:cNvSpPr>
              <p:nvPr/>
            </p:nvSpPr>
            <p:spPr bwMode="auto">
              <a:xfrm>
                <a:off x="2560" y="969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208" name="Rectangle 169"/>
              <p:cNvSpPr>
                <a:spLocks noChangeArrowheads="1"/>
              </p:cNvSpPr>
              <p:nvPr/>
            </p:nvSpPr>
            <p:spPr bwMode="auto">
              <a:xfrm>
                <a:off x="2213" y="962"/>
                <a:ext cx="439" cy="7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209" name="Oval 170"/>
              <p:cNvSpPr>
                <a:spLocks noChangeArrowheads="1"/>
              </p:cNvSpPr>
              <p:nvPr/>
            </p:nvSpPr>
            <p:spPr bwMode="auto">
              <a:xfrm>
                <a:off x="2210" y="903"/>
                <a:ext cx="443" cy="14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210" name="Group 171"/>
              <p:cNvGrpSpPr>
                <a:grpSpLocks/>
              </p:cNvGrpSpPr>
              <p:nvPr/>
            </p:nvGrpSpPr>
            <p:grpSpPr bwMode="auto">
              <a:xfrm>
                <a:off x="2319" y="931"/>
                <a:ext cx="221" cy="85"/>
                <a:chOff x="2848" y="848"/>
                <a:chExt cx="140" cy="98"/>
              </a:xfrm>
            </p:grpSpPr>
            <p:sp>
              <p:nvSpPr>
                <p:cNvPr id="215" name="Line 17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16" name="Line 17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17" name="Line 17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211" name="Group 175"/>
              <p:cNvGrpSpPr>
                <a:grpSpLocks/>
              </p:cNvGrpSpPr>
              <p:nvPr/>
            </p:nvGrpSpPr>
            <p:grpSpPr bwMode="auto">
              <a:xfrm flipV="1">
                <a:off x="2319" y="930"/>
                <a:ext cx="221" cy="87"/>
                <a:chOff x="2848" y="848"/>
                <a:chExt cx="140" cy="98"/>
              </a:xfrm>
            </p:grpSpPr>
            <p:sp>
              <p:nvSpPr>
                <p:cNvPr id="212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13" name="Line 1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14" name="Line 1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sp>
          <p:nvSpPr>
            <p:cNvPr id="204" name="Text Box 179"/>
            <p:cNvSpPr txBox="1">
              <a:spLocks noChangeArrowheads="1"/>
            </p:cNvSpPr>
            <p:nvPr/>
          </p:nvSpPr>
          <p:spPr bwMode="auto">
            <a:xfrm>
              <a:off x="2010" y="72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dirty="0">
                <a:latin typeface="Comic Sans MS" charset="0"/>
                <a:ea typeface="MS PGothic" charset="0"/>
              </a:endParaRPr>
            </a:p>
          </p:txBody>
        </p:sp>
      </p:grpSp>
      <p:grpSp>
        <p:nvGrpSpPr>
          <p:cNvPr id="218" name="Group 164"/>
          <p:cNvGrpSpPr>
            <a:grpSpLocks/>
          </p:cNvGrpSpPr>
          <p:nvPr/>
        </p:nvGrpSpPr>
        <p:grpSpPr bwMode="auto">
          <a:xfrm>
            <a:off x="3862021" y="3659432"/>
            <a:ext cx="708025" cy="638175"/>
            <a:chOff x="1898" y="728"/>
            <a:chExt cx="446" cy="402"/>
          </a:xfrm>
        </p:grpSpPr>
        <p:grpSp>
          <p:nvGrpSpPr>
            <p:cNvPr id="219" name="Group 165"/>
            <p:cNvGrpSpPr>
              <a:grpSpLocks/>
            </p:cNvGrpSpPr>
            <p:nvPr/>
          </p:nvGrpSpPr>
          <p:grpSpPr bwMode="auto">
            <a:xfrm>
              <a:off x="1898" y="918"/>
              <a:ext cx="446" cy="212"/>
              <a:chOff x="2210" y="903"/>
              <a:chExt cx="446" cy="212"/>
            </a:xfrm>
          </p:grpSpPr>
          <p:sp>
            <p:nvSpPr>
              <p:cNvPr id="221" name="Oval 166"/>
              <p:cNvSpPr>
                <a:spLocks noChangeArrowheads="1"/>
              </p:cNvSpPr>
              <p:nvPr/>
            </p:nvSpPr>
            <p:spPr bwMode="auto">
              <a:xfrm>
                <a:off x="2213" y="969"/>
                <a:ext cx="443" cy="14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222" name="Line 167"/>
              <p:cNvSpPr>
                <a:spLocks noChangeShapeType="1"/>
              </p:cNvSpPr>
              <p:nvPr/>
            </p:nvSpPr>
            <p:spPr bwMode="auto">
              <a:xfrm>
                <a:off x="2213" y="962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223" name="Line 168"/>
              <p:cNvSpPr>
                <a:spLocks noChangeShapeType="1"/>
              </p:cNvSpPr>
              <p:nvPr/>
            </p:nvSpPr>
            <p:spPr bwMode="auto">
              <a:xfrm>
                <a:off x="2560" y="969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224" name="Rectangle 169"/>
              <p:cNvSpPr>
                <a:spLocks noChangeArrowheads="1"/>
              </p:cNvSpPr>
              <p:nvPr/>
            </p:nvSpPr>
            <p:spPr bwMode="auto">
              <a:xfrm>
                <a:off x="2213" y="962"/>
                <a:ext cx="439" cy="7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225" name="Oval 170"/>
              <p:cNvSpPr>
                <a:spLocks noChangeArrowheads="1"/>
              </p:cNvSpPr>
              <p:nvPr/>
            </p:nvSpPr>
            <p:spPr bwMode="auto">
              <a:xfrm>
                <a:off x="2210" y="903"/>
                <a:ext cx="443" cy="14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226" name="Group 171"/>
              <p:cNvGrpSpPr>
                <a:grpSpLocks/>
              </p:cNvGrpSpPr>
              <p:nvPr/>
            </p:nvGrpSpPr>
            <p:grpSpPr bwMode="auto">
              <a:xfrm>
                <a:off x="2319" y="931"/>
                <a:ext cx="221" cy="85"/>
                <a:chOff x="2848" y="848"/>
                <a:chExt cx="140" cy="98"/>
              </a:xfrm>
            </p:grpSpPr>
            <p:sp>
              <p:nvSpPr>
                <p:cNvPr id="231" name="Line 17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32" name="Line 17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33" name="Line 17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227" name="Group 175"/>
              <p:cNvGrpSpPr>
                <a:grpSpLocks/>
              </p:cNvGrpSpPr>
              <p:nvPr/>
            </p:nvGrpSpPr>
            <p:grpSpPr bwMode="auto">
              <a:xfrm flipV="1">
                <a:off x="2319" y="930"/>
                <a:ext cx="221" cy="87"/>
                <a:chOff x="2848" y="848"/>
                <a:chExt cx="140" cy="98"/>
              </a:xfrm>
            </p:grpSpPr>
            <p:sp>
              <p:nvSpPr>
                <p:cNvPr id="228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29" name="Line 1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30" name="Line 1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sp>
          <p:nvSpPr>
            <p:cNvPr id="220" name="Text Box 179"/>
            <p:cNvSpPr txBox="1">
              <a:spLocks noChangeArrowheads="1"/>
            </p:cNvSpPr>
            <p:nvPr/>
          </p:nvSpPr>
          <p:spPr bwMode="auto">
            <a:xfrm>
              <a:off x="2010" y="72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dirty="0">
                <a:latin typeface="Comic Sans MS" charset="0"/>
                <a:ea typeface="MS PGothic" charset="0"/>
              </a:endParaRPr>
            </a:p>
          </p:txBody>
        </p:sp>
      </p:grpSp>
      <p:grpSp>
        <p:nvGrpSpPr>
          <p:cNvPr id="234" name="Group 164"/>
          <p:cNvGrpSpPr>
            <a:grpSpLocks/>
          </p:cNvGrpSpPr>
          <p:nvPr/>
        </p:nvGrpSpPr>
        <p:grpSpPr bwMode="auto">
          <a:xfrm>
            <a:off x="7000020" y="1643063"/>
            <a:ext cx="708025" cy="638175"/>
            <a:chOff x="1898" y="728"/>
            <a:chExt cx="446" cy="402"/>
          </a:xfrm>
        </p:grpSpPr>
        <p:grpSp>
          <p:nvGrpSpPr>
            <p:cNvPr id="235" name="Group 165"/>
            <p:cNvGrpSpPr>
              <a:grpSpLocks/>
            </p:cNvGrpSpPr>
            <p:nvPr/>
          </p:nvGrpSpPr>
          <p:grpSpPr bwMode="auto">
            <a:xfrm>
              <a:off x="1898" y="918"/>
              <a:ext cx="446" cy="212"/>
              <a:chOff x="2210" y="903"/>
              <a:chExt cx="446" cy="212"/>
            </a:xfrm>
          </p:grpSpPr>
          <p:sp>
            <p:nvSpPr>
              <p:cNvPr id="237" name="Oval 166"/>
              <p:cNvSpPr>
                <a:spLocks noChangeArrowheads="1"/>
              </p:cNvSpPr>
              <p:nvPr/>
            </p:nvSpPr>
            <p:spPr bwMode="auto">
              <a:xfrm>
                <a:off x="2213" y="969"/>
                <a:ext cx="443" cy="14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238" name="Line 167"/>
              <p:cNvSpPr>
                <a:spLocks noChangeShapeType="1"/>
              </p:cNvSpPr>
              <p:nvPr/>
            </p:nvSpPr>
            <p:spPr bwMode="auto">
              <a:xfrm>
                <a:off x="2213" y="962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239" name="Line 168"/>
              <p:cNvSpPr>
                <a:spLocks noChangeShapeType="1"/>
              </p:cNvSpPr>
              <p:nvPr/>
            </p:nvSpPr>
            <p:spPr bwMode="auto">
              <a:xfrm>
                <a:off x="2560" y="969"/>
                <a:ext cx="1" cy="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sp>
            <p:nvSpPr>
              <p:cNvPr id="240" name="Rectangle 169"/>
              <p:cNvSpPr>
                <a:spLocks noChangeArrowheads="1"/>
              </p:cNvSpPr>
              <p:nvPr/>
            </p:nvSpPr>
            <p:spPr bwMode="auto">
              <a:xfrm>
                <a:off x="2213" y="962"/>
                <a:ext cx="439" cy="7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latin typeface="Times New Roman" charset="0"/>
                  <a:ea typeface="MS PGothic" charset="0"/>
                </a:endParaRPr>
              </a:p>
            </p:txBody>
          </p:sp>
          <p:sp>
            <p:nvSpPr>
              <p:cNvPr id="241" name="Oval 170"/>
              <p:cNvSpPr>
                <a:spLocks noChangeArrowheads="1"/>
              </p:cNvSpPr>
              <p:nvPr/>
            </p:nvSpPr>
            <p:spPr bwMode="auto">
              <a:xfrm>
                <a:off x="2210" y="903"/>
                <a:ext cx="443" cy="14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MS PGothic" charset="0"/>
                </a:endParaRPr>
              </a:p>
            </p:txBody>
          </p:sp>
          <p:grpSp>
            <p:nvGrpSpPr>
              <p:cNvPr id="242" name="Group 171"/>
              <p:cNvGrpSpPr>
                <a:grpSpLocks/>
              </p:cNvGrpSpPr>
              <p:nvPr/>
            </p:nvGrpSpPr>
            <p:grpSpPr bwMode="auto">
              <a:xfrm>
                <a:off x="2319" y="931"/>
                <a:ext cx="221" cy="85"/>
                <a:chOff x="2848" y="848"/>
                <a:chExt cx="140" cy="98"/>
              </a:xfrm>
            </p:grpSpPr>
            <p:sp>
              <p:nvSpPr>
                <p:cNvPr id="247" name="Line 17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48" name="Line 17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49" name="Line 17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  <p:grpSp>
            <p:nvGrpSpPr>
              <p:cNvPr id="243" name="Group 175"/>
              <p:cNvGrpSpPr>
                <a:grpSpLocks/>
              </p:cNvGrpSpPr>
              <p:nvPr/>
            </p:nvGrpSpPr>
            <p:grpSpPr bwMode="auto">
              <a:xfrm flipV="1">
                <a:off x="2319" y="930"/>
                <a:ext cx="221" cy="87"/>
                <a:chOff x="2848" y="848"/>
                <a:chExt cx="140" cy="98"/>
              </a:xfrm>
            </p:grpSpPr>
            <p:sp>
              <p:nvSpPr>
                <p:cNvPr id="244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45" name="Line 1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  <p:sp>
              <p:nvSpPr>
                <p:cNvPr id="246" name="Line 1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MS PGothic" charset="0"/>
                  </a:endParaRPr>
                </a:p>
              </p:txBody>
            </p:sp>
          </p:grpSp>
        </p:grpSp>
        <p:sp>
          <p:nvSpPr>
            <p:cNvPr id="236" name="Text Box 179"/>
            <p:cNvSpPr txBox="1">
              <a:spLocks noChangeArrowheads="1"/>
            </p:cNvSpPr>
            <p:nvPr/>
          </p:nvSpPr>
          <p:spPr bwMode="auto">
            <a:xfrm>
              <a:off x="2010" y="72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dirty="0">
                <a:latin typeface="Comic Sans MS" charset="0"/>
                <a:ea typeface="MS PGothic" charset="0"/>
              </a:endParaRPr>
            </a:p>
          </p:txBody>
        </p:sp>
      </p:grpSp>
      <p:cxnSp>
        <p:nvCxnSpPr>
          <p:cNvPr id="3" name="Straight Connector 2"/>
          <p:cNvCxnSpPr>
            <a:stCxn id="193" idx="6"/>
            <a:endCxn id="177" idx="2"/>
          </p:cNvCxnSpPr>
          <p:nvPr/>
        </p:nvCxnSpPr>
        <p:spPr bwMode="auto">
          <a:xfrm flipV="1">
            <a:off x="2745276" y="2670970"/>
            <a:ext cx="2426799" cy="879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>
            <a:stCxn id="177" idx="6"/>
            <a:endCxn id="240" idx="1"/>
          </p:cNvCxnSpPr>
          <p:nvPr/>
        </p:nvCxnSpPr>
        <p:spPr bwMode="auto">
          <a:xfrm flipV="1">
            <a:off x="5875338" y="2098676"/>
            <a:ext cx="1129445" cy="5722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>
            <a:stCxn id="189" idx="5"/>
            <a:endCxn id="225" idx="2"/>
          </p:cNvCxnSpPr>
          <p:nvPr/>
        </p:nvCxnSpPr>
        <p:spPr bwMode="auto">
          <a:xfrm>
            <a:off x="2647049" y="2944818"/>
            <a:ext cx="1214972" cy="11329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225" idx="6"/>
            <a:endCxn id="173" idx="3"/>
          </p:cNvCxnSpPr>
          <p:nvPr/>
        </p:nvCxnSpPr>
        <p:spPr bwMode="auto">
          <a:xfrm flipV="1">
            <a:off x="4565284" y="2856895"/>
            <a:ext cx="714544" cy="12208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stCxn id="173" idx="5"/>
            <a:endCxn id="209" idx="2"/>
          </p:cNvCxnSpPr>
          <p:nvPr/>
        </p:nvCxnSpPr>
        <p:spPr bwMode="auto">
          <a:xfrm>
            <a:off x="5777111" y="2856895"/>
            <a:ext cx="1214972" cy="11329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>
            <a:stCxn id="221" idx="6"/>
            <a:endCxn id="205" idx="2"/>
          </p:cNvCxnSpPr>
          <p:nvPr/>
        </p:nvCxnSpPr>
        <p:spPr bwMode="auto">
          <a:xfrm flipV="1">
            <a:off x="4570047" y="4093797"/>
            <a:ext cx="2426799" cy="879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237" idx="4"/>
            <a:endCxn id="204" idx="3"/>
          </p:cNvCxnSpPr>
          <p:nvPr/>
        </p:nvCxnSpPr>
        <p:spPr bwMode="auto">
          <a:xfrm flipH="1">
            <a:off x="7354033" y="2281238"/>
            <a:ext cx="2382" cy="14752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3188303" y="323868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2</a:t>
            </a:r>
            <a:endParaRPr lang="en-AU" dirty="0"/>
          </a:p>
        </p:txBody>
      </p:sp>
      <p:sp>
        <p:nvSpPr>
          <p:cNvPr id="266" name="Rectangle 265"/>
          <p:cNvSpPr/>
          <p:nvPr/>
        </p:nvSpPr>
        <p:spPr>
          <a:xfrm>
            <a:off x="3937202" y="23080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1</a:t>
            </a:r>
            <a:endParaRPr lang="en-AU" dirty="0"/>
          </a:p>
        </p:txBody>
      </p:sp>
      <p:sp>
        <p:nvSpPr>
          <p:cNvPr id="267" name="Rectangle 266"/>
          <p:cNvSpPr/>
          <p:nvPr/>
        </p:nvSpPr>
        <p:spPr>
          <a:xfrm>
            <a:off x="6127154" y="206827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5</a:t>
            </a:r>
            <a:endParaRPr lang="en-AU" dirty="0"/>
          </a:p>
        </p:txBody>
      </p:sp>
      <p:sp>
        <p:nvSpPr>
          <p:cNvPr id="268" name="Rectangle 267"/>
          <p:cNvSpPr/>
          <p:nvPr/>
        </p:nvSpPr>
        <p:spPr>
          <a:xfrm>
            <a:off x="6071691" y="320217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2</a:t>
            </a:r>
            <a:endParaRPr lang="en-AU" dirty="0"/>
          </a:p>
        </p:txBody>
      </p:sp>
      <p:sp>
        <p:nvSpPr>
          <p:cNvPr id="269" name="Rectangle 268"/>
          <p:cNvSpPr/>
          <p:nvPr/>
        </p:nvSpPr>
        <p:spPr>
          <a:xfrm>
            <a:off x="7380853" y="289984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1</a:t>
            </a:r>
            <a:endParaRPr lang="en-AU" dirty="0"/>
          </a:p>
        </p:txBody>
      </p:sp>
      <p:sp>
        <p:nvSpPr>
          <p:cNvPr id="270" name="Rectangle 269"/>
          <p:cNvSpPr/>
          <p:nvPr/>
        </p:nvSpPr>
        <p:spPr>
          <a:xfrm>
            <a:off x="5435798" y="380603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3</a:t>
            </a:r>
            <a:endParaRPr lang="en-AU" dirty="0"/>
          </a:p>
        </p:txBody>
      </p:sp>
      <p:sp>
        <p:nvSpPr>
          <p:cNvPr id="271" name="Rectangle 270"/>
          <p:cNvSpPr/>
          <p:nvPr/>
        </p:nvSpPr>
        <p:spPr>
          <a:xfrm>
            <a:off x="4696619" y="32901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4</a:t>
            </a:r>
            <a:endParaRPr lang="en-AU" dirty="0"/>
          </a:p>
        </p:txBody>
      </p:sp>
      <p:sp>
        <p:nvSpPr>
          <p:cNvPr id="272" name="Rectangle 271"/>
          <p:cNvSpPr/>
          <p:nvPr/>
        </p:nvSpPr>
        <p:spPr>
          <a:xfrm>
            <a:off x="2048364" y="4978278"/>
            <a:ext cx="232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252525"/>
                </a:solidFill>
                <a:latin typeface="+mj-lt"/>
              </a:rPr>
              <a:t>Aim: Shortest path.</a:t>
            </a:r>
            <a:endParaRPr lang="en-AU" dirty="0">
              <a:latin typeface="+mj-lt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779939" y="1217258"/>
            <a:ext cx="42318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solidFill>
                  <a:srgbClr val="252525"/>
                </a:solidFill>
                <a:latin typeface="+mj-lt"/>
              </a:rPr>
              <a:t>i: </a:t>
            </a:r>
            <a:r>
              <a:rPr lang="en-AU" sz="2000" dirty="0" err="1">
                <a:solidFill>
                  <a:srgbClr val="252525"/>
                </a:solidFill>
                <a:latin typeface="+mj-lt"/>
              </a:rPr>
              <a:t>i-th</a:t>
            </a:r>
            <a:r>
              <a:rPr lang="en-AU" sz="2000" dirty="0">
                <a:solidFill>
                  <a:srgbClr val="252525"/>
                </a:solidFill>
                <a:latin typeface="+mj-lt"/>
              </a:rPr>
              <a:t> node (router).</a:t>
            </a:r>
          </a:p>
          <a:p>
            <a:r>
              <a:rPr lang="en-US" sz="2000" dirty="0" err="1">
                <a:solidFill>
                  <a:srgbClr val="252525"/>
                </a:solidFill>
                <a:latin typeface="+mj-lt"/>
              </a:rPr>
              <a:t>C</a:t>
            </a:r>
            <a:r>
              <a:rPr lang="en-US" altLang="zh-CN" sz="2000" baseline="-25000" dirty="0" err="1">
                <a:solidFill>
                  <a:srgbClr val="252525"/>
                </a:solidFill>
                <a:latin typeface="+mj-lt"/>
              </a:rPr>
              <a:t>ij</a:t>
            </a:r>
            <a:r>
              <a:rPr lang="en-US" altLang="zh-CN" sz="2000" dirty="0">
                <a:solidFill>
                  <a:srgbClr val="252525"/>
                </a:solidFill>
                <a:latin typeface="+mj-lt"/>
              </a:rPr>
              <a:t>: link cost between </a:t>
            </a:r>
            <a:r>
              <a:rPr lang="en-US" altLang="zh-CN" sz="2000" dirty="0" err="1">
                <a:solidFill>
                  <a:srgbClr val="252525"/>
                </a:solidFill>
                <a:latin typeface="+mj-lt"/>
              </a:rPr>
              <a:t>i</a:t>
            </a:r>
            <a:r>
              <a:rPr lang="en-US" altLang="zh-CN" sz="2000" dirty="0">
                <a:solidFill>
                  <a:srgbClr val="252525"/>
                </a:solidFill>
                <a:latin typeface="+mj-lt"/>
              </a:rPr>
              <a:t> and j</a:t>
            </a:r>
          </a:p>
          <a:p>
            <a:r>
              <a:rPr lang="en-US" sz="2000" dirty="0" err="1">
                <a:solidFill>
                  <a:srgbClr val="252525"/>
                </a:solidFill>
                <a:latin typeface="+mj-lt"/>
              </a:rPr>
              <a:t>C</a:t>
            </a:r>
            <a:r>
              <a:rPr lang="en-US" altLang="zh-CN" sz="2000" baseline="-25000" dirty="0" err="1">
                <a:solidFill>
                  <a:srgbClr val="252525"/>
                </a:solidFill>
                <a:latin typeface="+mj-lt"/>
              </a:rPr>
              <a:t>ij</a:t>
            </a:r>
            <a:r>
              <a:rPr lang="en-US" altLang="zh-CN" sz="2000" dirty="0">
                <a:solidFill>
                  <a:srgbClr val="252525"/>
                </a:solidFill>
                <a:latin typeface="+mj-lt"/>
              </a:rPr>
              <a:t> = infinity if </a:t>
            </a:r>
            <a:r>
              <a:rPr lang="en-US" altLang="zh-CN" sz="2000" dirty="0" err="1">
                <a:solidFill>
                  <a:srgbClr val="252525"/>
                </a:solidFill>
                <a:latin typeface="+mj-lt"/>
              </a:rPr>
              <a:t>i</a:t>
            </a:r>
            <a:r>
              <a:rPr lang="en-US" altLang="zh-CN" sz="2000" dirty="0">
                <a:solidFill>
                  <a:srgbClr val="252525"/>
                </a:solidFill>
                <a:latin typeface="+mj-lt"/>
              </a:rPr>
              <a:t> and j are not connected</a:t>
            </a:r>
          </a:p>
          <a:p>
            <a:endParaRPr lang="en-A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3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536523" cy="430887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chemeClr val="accent1"/>
                </a:solidFill>
                <a:latin typeface="Tw Cen MT"/>
                <a:cs typeface="+mj-cs"/>
              </a:rPr>
              <a:t>Classification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8001000" cy="3754874"/>
          </a:xfrm>
        </p:spPr>
        <p:txBody>
          <a:bodyPr>
            <a:normAutofit fontScale="92500" lnSpcReduction="10000"/>
          </a:bodyPr>
          <a:lstStyle/>
          <a:p>
            <a:pPr>
              <a:buFont typeface="ZapfDingbats" pitchFamily="82" charset="2"/>
              <a:buNone/>
            </a:pPr>
            <a:r>
              <a:rPr lang="en-US" altLang="en-US" sz="2800" dirty="0">
                <a:solidFill>
                  <a:srgbClr val="FF0000"/>
                </a:solidFill>
              </a:rPr>
              <a:t>Global or decentralized information?</a:t>
            </a:r>
            <a:endParaRPr lang="en-US" altLang="en-US" sz="2800" dirty="0"/>
          </a:p>
          <a:p>
            <a:pPr>
              <a:buFont typeface="ZapfDingbats" pitchFamily="82" charset="2"/>
              <a:buNone/>
            </a:pPr>
            <a:r>
              <a:rPr lang="en-US" altLang="en-US" sz="2400" dirty="0">
                <a:solidFill>
                  <a:schemeClr val="accent2"/>
                </a:solidFill>
              </a:rPr>
              <a:t>Global:</a:t>
            </a:r>
            <a:endParaRPr lang="en-US" altLang="en-US" sz="2400" dirty="0"/>
          </a:p>
          <a:p>
            <a:r>
              <a:rPr lang="en-US" altLang="en-US" sz="2400" dirty="0"/>
              <a:t>all routers have complete topology, link cost info</a:t>
            </a:r>
          </a:p>
          <a:p>
            <a:r>
              <a:rPr lang="ja-JP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</a:rPr>
              <a:t>link state</a:t>
            </a:r>
            <a:r>
              <a:rPr lang="ja-JP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”</a:t>
            </a:r>
            <a:r>
              <a:rPr lang="en-US" altLang="ja-JP" sz="2400" dirty="0">
                <a:solidFill>
                  <a:srgbClr val="FF0000"/>
                </a:solidFill>
              </a:rPr>
              <a:t> algorithms</a:t>
            </a:r>
          </a:p>
          <a:p>
            <a:pPr>
              <a:buFont typeface="ZapfDingbats" pitchFamily="82" charset="2"/>
              <a:buNone/>
            </a:pPr>
            <a:endParaRPr lang="en-US" altLang="en-US" sz="2400" dirty="0">
              <a:solidFill>
                <a:schemeClr val="accent2"/>
              </a:solidFill>
            </a:endParaRPr>
          </a:p>
          <a:p>
            <a:pPr>
              <a:buFont typeface="ZapfDingbats" pitchFamily="82" charset="2"/>
              <a:buNone/>
            </a:pPr>
            <a:endParaRPr lang="en-US" altLang="en-US" sz="2400" dirty="0">
              <a:solidFill>
                <a:schemeClr val="accent2"/>
              </a:solidFill>
            </a:endParaRPr>
          </a:p>
          <a:p>
            <a:pPr>
              <a:buFont typeface="ZapfDingbats" pitchFamily="82" charset="2"/>
              <a:buNone/>
            </a:pPr>
            <a:r>
              <a:rPr lang="en-US" altLang="en-US" sz="2400" dirty="0">
                <a:solidFill>
                  <a:schemeClr val="accent2"/>
                </a:solidFill>
              </a:rPr>
              <a:t>Decentralized:</a:t>
            </a:r>
            <a:r>
              <a:rPr lang="en-US" altLang="en-US" sz="2400" dirty="0"/>
              <a:t> </a:t>
            </a:r>
          </a:p>
          <a:p>
            <a:r>
              <a:rPr lang="en-US" altLang="en-US" sz="2400" dirty="0"/>
              <a:t>router only knows physically-connected neighbors, link costs to neighbors</a:t>
            </a:r>
          </a:p>
          <a:p>
            <a:r>
              <a:rPr lang="ja-JP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</a:rPr>
              <a:t>distance vector</a:t>
            </a:r>
            <a:r>
              <a:rPr lang="ja-JP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”</a:t>
            </a:r>
            <a:r>
              <a:rPr lang="en-US" altLang="ja-JP" sz="2400" dirty="0">
                <a:solidFill>
                  <a:srgbClr val="FF0000"/>
                </a:solidFill>
              </a:rPr>
              <a:t> algorithms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3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1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E3210-5B0D-4607-0E39-EB6BF2725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15182"/>
            <a:ext cx="7772400" cy="861774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rgbClr val="FF0000"/>
                </a:solidFill>
              </a:rPr>
              <a:t>Link State Algorithm: Dijkstra</a:t>
            </a:r>
            <a:br>
              <a:rPr lang="en-US" altLang="en-US" dirty="0">
                <a:solidFill>
                  <a:srgbClr val="FF0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3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077" y="533400"/>
            <a:ext cx="8536523" cy="430887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  <a:cs typeface="ＭＳ Ｐゴシック" charset="0"/>
              </a:rPr>
              <a:t>Link-State Algorithm</a:t>
            </a:r>
          </a:p>
        </p:txBody>
      </p:sp>
      <p:sp>
        <p:nvSpPr>
          <p:cNvPr id="3174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312863"/>
            <a:ext cx="8204200" cy="4801314"/>
          </a:xfrm>
        </p:spPr>
        <p:txBody>
          <a:bodyPr/>
          <a:lstStyle/>
          <a:p>
            <a:r>
              <a:rPr lang="en-US" altLang="en-US" sz="2600" dirty="0"/>
              <a:t>Basic idea: </a:t>
            </a:r>
            <a:r>
              <a:rPr lang="en-US" altLang="en-US" sz="2600" b="1" dirty="0"/>
              <a:t>two step </a:t>
            </a:r>
            <a:r>
              <a:rPr lang="en-US" altLang="en-US" sz="2600" dirty="0"/>
              <a:t>procedure</a:t>
            </a:r>
            <a:endParaRPr lang="en-US" altLang="en-US" dirty="0"/>
          </a:p>
          <a:p>
            <a:pPr lvl="1"/>
            <a:r>
              <a:rPr lang="en-US" altLang="en-US" sz="2200" dirty="0"/>
              <a:t>1 Each source node gets a </a:t>
            </a:r>
            <a:r>
              <a:rPr lang="en-US" altLang="en-US" sz="2200" b="1" dirty="0">
                <a:solidFill>
                  <a:srgbClr val="FF0000"/>
                </a:solidFill>
              </a:rPr>
              <a:t>map</a:t>
            </a:r>
            <a:r>
              <a:rPr lang="en-US" altLang="en-US" sz="2200" dirty="0"/>
              <a:t> of all nodes and link </a:t>
            </a:r>
            <a:r>
              <a:rPr lang="en-US" altLang="zh-CN" sz="2200" dirty="0"/>
              <a:t>costs</a:t>
            </a:r>
            <a:r>
              <a:rPr lang="en-US" altLang="en-US" sz="2200" dirty="0"/>
              <a:t> of the entire network </a:t>
            </a:r>
          </a:p>
          <a:p>
            <a:pPr lvl="1"/>
            <a:r>
              <a:rPr lang="en-US" altLang="en-US" sz="2200" dirty="0"/>
              <a:t>2 Find the </a:t>
            </a:r>
            <a:r>
              <a:rPr lang="en-US" altLang="en-US" sz="2200" b="1" dirty="0">
                <a:solidFill>
                  <a:srgbClr val="FF0000"/>
                </a:solidFill>
              </a:rPr>
              <a:t>shortest path </a:t>
            </a:r>
            <a:r>
              <a:rPr lang="en-US" altLang="en-US" sz="2200" dirty="0"/>
              <a:t>on the map from the source node to all destination nodes</a:t>
            </a:r>
          </a:p>
          <a:p>
            <a:r>
              <a:rPr lang="en-US" altLang="en-US" sz="2600" dirty="0"/>
              <a:t>Step 1: Broadcast of link-state information</a:t>
            </a:r>
          </a:p>
          <a:p>
            <a:pPr lvl="1"/>
            <a:r>
              <a:rPr lang="en-US" altLang="en-US" sz="2200" dirty="0"/>
              <a:t>Every node </a:t>
            </a:r>
            <a:r>
              <a:rPr lang="en-US" altLang="en-US" sz="2200" i="1" dirty="0" err="1"/>
              <a:t>i</a:t>
            </a:r>
            <a:r>
              <a:rPr lang="en-US" altLang="en-US" sz="2200" dirty="0"/>
              <a:t> in the network broadcasts to every other node in the network:</a:t>
            </a:r>
          </a:p>
          <a:p>
            <a:pPr lvl="2"/>
            <a:r>
              <a:rPr lang="en-US" altLang="en-US" sz="2700" dirty="0"/>
              <a:t>ID</a:t>
            </a:r>
            <a:r>
              <a:rPr lang="ja-JP" altLang="en-US" sz="2700" dirty="0">
                <a:latin typeface="Arial" panose="020B0604020202020204" pitchFamily="34" charset="0"/>
              </a:rPr>
              <a:t>’</a:t>
            </a:r>
            <a:r>
              <a:rPr lang="en-US" altLang="ja-JP" sz="2700" dirty="0"/>
              <a:t>s of its neighbors:  </a:t>
            </a:r>
            <a:r>
              <a:rPr lang="en-US" altLang="ja-JP" sz="2700" dirty="0">
                <a:latin typeface="Monotype Corsiva" panose="03010101010201010101" pitchFamily="66" charset="0"/>
              </a:rPr>
              <a:t>N</a:t>
            </a:r>
            <a:r>
              <a:rPr lang="en-US" altLang="ja-JP" sz="2700" baseline="-25000" dirty="0"/>
              <a:t>i</a:t>
            </a:r>
            <a:r>
              <a:rPr lang="en-US" altLang="ja-JP" sz="2700" dirty="0"/>
              <a:t>=set of neighbors of </a:t>
            </a:r>
            <a:r>
              <a:rPr lang="en-US" altLang="ja-JP" sz="2700" dirty="0" err="1"/>
              <a:t>i</a:t>
            </a:r>
            <a:endParaRPr lang="en-US" altLang="ja-JP" sz="2700" dirty="0"/>
          </a:p>
          <a:p>
            <a:pPr lvl="2"/>
            <a:r>
              <a:rPr lang="en-US" altLang="en-US" sz="2700" dirty="0"/>
              <a:t>Distances to its neighbors:  </a:t>
            </a:r>
            <a:r>
              <a:rPr lang="en-US" altLang="en-US" sz="2500" dirty="0"/>
              <a:t>{</a:t>
            </a:r>
            <a:r>
              <a:rPr lang="en-US" altLang="en-US" sz="2500" i="1" dirty="0" err="1"/>
              <a:t>C</a:t>
            </a:r>
            <a:r>
              <a:rPr lang="en-US" altLang="en-US" sz="2500" i="1" baseline="-25000" dirty="0" err="1"/>
              <a:t>ij</a:t>
            </a:r>
            <a:r>
              <a:rPr lang="en-US" altLang="en-US" sz="2500" dirty="0"/>
              <a:t> | </a:t>
            </a:r>
            <a:r>
              <a:rPr lang="en-US" altLang="en-US" sz="2500" i="1" dirty="0"/>
              <a:t>j </a:t>
            </a:r>
            <a:r>
              <a:rPr lang="en-US" altLang="en-US" sz="2500" dirty="0">
                <a:sym typeface="Symbol" panose="05050102010706020507" pitchFamily="18" charset="2"/>
              </a:rPr>
              <a:t></a:t>
            </a:r>
            <a:r>
              <a:rPr lang="en-US" altLang="en-US" sz="2500" i="1" dirty="0">
                <a:sym typeface="Symbol" panose="05050102010706020507" pitchFamily="18" charset="2"/>
              </a:rPr>
              <a:t>N</a:t>
            </a:r>
            <a:r>
              <a:rPr lang="en-US" altLang="en-US" sz="25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2500" dirty="0">
                <a:sym typeface="Symbol" panose="05050102010706020507" pitchFamily="18" charset="2"/>
              </a:rPr>
              <a:t>}</a:t>
            </a:r>
          </a:p>
          <a:p>
            <a:pPr lvl="1"/>
            <a:r>
              <a:rPr lang="en-US" altLang="en-US" sz="2200" dirty="0">
                <a:solidFill>
                  <a:srgbClr val="FF0000"/>
                </a:solidFill>
                <a:sym typeface="Symbol" panose="05050102010706020507" pitchFamily="18" charset="2"/>
              </a:rPr>
              <a:t>Flooding</a:t>
            </a:r>
            <a:r>
              <a:rPr lang="en-US" altLang="en-US" sz="2200" dirty="0">
                <a:sym typeface="Symbol" panose="05050102010706020507" pitchFamily="18" charset="2"/>
              </a:rPr>
              <a:t> is a popular method of broadcasting packets</a:t>
            </a:r>
          </a:p>
          <a:p>
            <a:r>
              <a:rPr lang="en-US" altLang="en-US" sz="2600" dirty="0"/>
              <a:t>Step 2: </a:t>
            </a:r>
            <a:r>
              <a:rPr lang="en-US" altLang="en-US" sz="2600" dirty="0" err="1"/>
              <a:t>Dijkstra</a:t>
            </a:r>
            <a:endParaRPr lang="en-US" altLang="en-US" sz="2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600" dirty="0"/>
          </a:p>
        </p:txBody>
      </p:sp>
    </p:spTree>
    <p:extLst>
      <p:ext uri="{BB962C8B-B14F-4D97-AF65-F5344CB8AC3E}">
        <p14:creationId xmlns:p14="http://schemas.microsoft.com/office/powerpoint/2010/main" val="57855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uild="p"/>
    </p:bldLst>
  </p:timing>
</p:sld>
</file>

<file path=ppt/theme/theme1.xml><?xml version="1.0" encoding="utf-8"?>
<a:theme xmlns:a="http://schemas.openxmlformats.org/drawingml/2006/main" name="Presentation title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20885B6E0CFE4DA585A83F0030F9A7" ma:contentTypeVersion="14" ma:contentTypeDescription="Create a new document." ma:contentTypeScope="" ma:versionID="1665edb70a839560323049406b56b192">
  <xsd:schema xmlns:xsd="http://www.w3.org/2001/XMLSchema" xmlns:xs="http://www.w3.org/2001/XMLSchema" xmlns:p="http://schemas.microsoft.com/office/2006/metadata/properties" xmlns:ns3="5d7f965a-6937-4ff5-a2d6-f586497cc2ac" xmlns:ns4="7f89c8c8-5ffd-4473-bae0-535410896e9a" targetNamespace="http://schemas.microsoft.com/office/2006/metadata/properties" ma:root="true" ma:fieldsID="bd90e0188d9d293223e68785b175fbcf" ns3:_="" ns4:_="">
    <xsd:import namespace="5d7f965a-6937-4ff5-a2d6-f586497cc2ac"/>
    <xsd:import namespace="7f89c8c8-5ffd-4473-bae0-535410896e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f965a-6937-4ff5-a2d6-f586497cc2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9c8c8-5ffd-4473-bae0-535410896e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BAFF35-2933-4800-ABAC-3329B29B4F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f965a-6937-4ff5-a2d6-f586497cc2ac"/>
    <ds:schemaRef ds:uri="7f89c8c8-5ffd-4473-bae0-535410896e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8453C5-589A-4D07-8FAC-F2CC18CB52D5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7f89c8c8-5ffd-4473-bae0-535410896e9a"/>
    <ds:schemaRef ds:uri="http://schemas.openxmlformats.org/package/2006/metadata/core-properties"/>
    <ds:schemaRef ds:uri="5d7f965a-6937-4ff5-a2d6-f586497cc2a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0FF9DB0-A035-4034-B920-BF26C4EE9D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title</Template>
  <TotalTime>2272</TotalTime>
  <Words>4134</Words>
  <Application>Microsoft Office PowerPoint</Application>
  <PresentationFormat>On-screen Show (4:3)</PresentationFormat>
  <Paragraphs>1661</Paragraphs>
  <Slides>50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Lucida Grande</vt:lpstr>
      <vt:lpstr>MS Mincho</vt:lpstr>
      <vt:lpstr>MS PGothic</vt:lpstr>
      <vt:lpstr>MS PGothic</vt:lpstr>
      <vt:lpstr>ZapfDingbats</vt:lpstr>
      <vt:lpstr>Arial</vt:lpstr>
      <vt:lpstr>Calibri</vt:lpstr>
      <vt:lpstr>Comic Sans MS</vt:lpstr>
      <vt:lpstr>Monotype Corsiva</vt:lpstr>
      <vt:lpstr>Symbol</vt:lpstr>
      <vt:lpstr>Times</vt:lpstr>
      <vt:lpstr>Times New Roman</vt:lpstr>
      <vt:lpstr>Tw Cen MT</vt:lpstr>
      <vt:lpstr>Wingdings</vt:lpstr>
      <vt:lpstr>Presentation title</vt:lpstr>
      <vt:lpstr>COMP9121: Design of Networks and Distributed Systems </vt:lpstr>
      <vt:lpstr>Transition from IPv4 to IPv6</vt:lpstr>
      <vt:lpstr>Tunneling</vt:lpstr>
      <vt:lpstr>Tunneling</vt:lpstr>
      <vt:lpstr>Routing and forwarding</vt:lpstr>
      <vt:lpstr>Link Cost</vt:lpstr>
      <vt:lpstr>Classification</vt:lpstr>
      <vt:lpstr>Link State Algorithm: Dijkstra </vt:lpstr>
      <vt:lpstr>Link-State Algorithm</vt:lpstr>
      <vt:lpstr>Dijkstra Algorithm:  Finding shortest paths in order</vt:lpstr>
      <vt:lpstr>Dijkstra Algorithm:  Finding shortest paths in order</vt:lpstr>
      <vt:lpstr>Dijkstra’s algorithm</vt:lpstr>
      <vt:lpstr>Dijkstra’s algorithm</vt:lpstr>
      <vt:lpstr>Dijkstra’s algorithm</vt:lpstr>
      <vt:lpstr>Dijkstra’s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Reaction to Failure</vt:lpstr>
      <vt:lpstr>Dijkstra’s algorithm, discussion</vt:lpstr>
      <vt:lpstr>Important Concepts</vt:lpstr>
      <vt:lpstr>Distance Vector Algorithm</vt:lpstr>
      <vt:lpstr>Shortest Path to SJ</vt:lpstr>
      <vt:lpstr>But we don’t know the shortest paths</vt:lpstr>
      <vt:lpstr>Distance Vector 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vector algorithm</vt:lpstr>
      <vt:lpstr>Example</vt:lpstr>
      <vt:lpstr>PowerPoint Presentation</vt:lpstr>
      <vt:lpstr>PowerPoint Presentation</vt:lpstr>
      <vt:lpstr>PowerPoint Presentation</vt:lpstr>
      <vt:lpstr>PowerPoint Presentation</vt:lpstr>
      <vt:lpstr>Counting to Infinity Problem</vt:lpstr>
      <vt:lpstr>Problem:  Bad News Travels Slowly</vt:lpstr>
      <vt:lpstr>Split Horizon with Poison Reverse</vt:lpstr>
      <vt:lpstr>Important Concepts</vt:lpstr>
    </vt:vector>
  </TitlesOfParts>
  <Company>University of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ENGG1805:  Presentation sub-title</dc:title>
  <dc:creator>David Lowe</dc:creator>
  <cp:lastModifiedBy>Wei Bao</cp:lastModifiedBy>
  <cp:revision>167</cp:revision>
  <cp:lastPrinted>2015-06-26T01:12:18Z</cp:lastPrinted>
  <dcterms:created xsi:type="dcterms:W3CDTF">2016-02-18T20:50:46Z</dcterms:created>
  <dcterms:modified xsi:type="dcterms:W3CDTF">2025-09-02T04:36:13Z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0x0101002420885B6E0CFE4DA585A83F0030F9A7</vt:lpwstr>
  </property>
</Properties>
</file>